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7" name="Shape 2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3" name="Shape 2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5" name="Shape 3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1" name="Shape 1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1" name="Shape 4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9" name="Shape 4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8" name="Shape 4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5" name="Shape 4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4" name="Shape 4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2" name="Shape 4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0" name="Shape 5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9" name="Shape 5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Shape 5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6" name="Shape 5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45" name="Shape 5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54" name="Shape 5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63" name="Shape 5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1" name="Shape 5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Shape 5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9" name="Shape 5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Shape 6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08" name="Shape 6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Shape 6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7" name="Shape 6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Címdia">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Cím és függőleges szöveg">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Függőleges cím és szöveg">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Cím és tartalom">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Üres">
    <p:spTree>
      <p:nvGrpSpPr>
        <p:cNvPr id="27" name="Shape 27"/>
        <p:cNvGrpSpPr/>
        <p:nvPr/>
      </p:nvGrpSpPr>
      <p:grpSpPr>
        <a:xfrm>
          <a:off x="0" y="0"/>
          <a:ext cx="0" cy="0"/>
          <a:chOff x="0" y="0"/>
          <a:chExt cx="0" cy="0"/>
        </a:xfrm>
      </p:grpSpPr>
      <p:sp>
        <p:nvSpPr>
          <p:cNvPr id="28" name="Shape 2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Csak cím">
    <p:spTree>
      <p:nvGrpSpPr>
        <p:cNvPr id="31" name="Shape 31"/>
        <p:cNvGrpSpPr/>
        <p:nvPr/>
      </p:nvGrpSpPr>
      <p:grpSpPr>
        <a:xfrm>
          <a:off x="0" y="0"/>
          <a:ext cx="0" cy="0"/>
          <a:chOff x="0" y="0"/>
          <a:chExt cx="0" cy="0"/>
        </a:xfrm>
      </p:grpSpPr>
      <p:sp>
        <p:nvSpPr>
          <p:cNvPr id="32" name="Shape 32"/>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zakaszfejléc">
    <p:spTree>
      <p:nvGrpSpPr>
        <p:cNvPr id="36" name="Shape 36"/>
        <p:cNvGrpSpPr/>
        <p:nvPr/>
      </p:nvGrpSpPr>
      <p:grpSpPr>
        <a:xfrm>
          <a:off x="0" y="0"/>
          <a:ext cx="0" cy="0"/>
          <a:chOff x="0" y="0"/>
          <a:chExt cx="0" cy="0"/>
        </a:xfrm>
      </p:grpSpPr>
      <p:sp>
        <p:nvSpPr>
          <p:cNvPr id="37" name="Shape 37"/>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9" name="Shape 39"/>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2 tartalomrész">
    <p:spTree>
      <p:nvGrpSpPr>
        <p:cNvPr id="42" name="Shape 42"/>
        <p:cNvGrpSpPr/>
        <p:nvPr/>
      </p:nvGrpSpPr>
      <p:grpSpPr>
        <a:xfrm>
          <a:off x="0" y="0"/>
          <a:ext cx="0" cy="0"/>
          <a:chOff x="0" y="0"/>
          <a:chExt cx="0" cy="0"/>
        </a:xfrm>
      </p:grpSpPr>
      <p:sp>
        <p:nvSpPr>
          <p:cNvPr id="43" name="Shape 43"/>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Összehasonlítás">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4" name="Shape 54"/>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Tartalomrész képaláírással">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Kép képaláírással">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miszk.hu/system/files/ertekcsokkenes_becslese_szakertoi_velemenykeressel.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miszk.hu/system/files/ertekcsokkenes_becslese_szakertoi_velemenykeressel.pd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0.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2.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539552" y="908720"/>
            <a:ext cx="8229600" cy="3456384"/>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1" i="0" lang="hu-HU" sz="4400" u="none" cap="none" strike="noStrike">
                <a:solidFill>
                  <a:schemeClr val="dk1"/>
                </a:solidFill>
                <a:latin typeface="Calibri"/>
                <a:ea typeface="Calibri"/>
                <a:cs typeface="Calibri"/>
                <a:sym typeface="Calibri"/>
              </a:rPr>
              <a:t>ORSZÁGOS KÖZÚT LÉTESÍTÉSÉVEL ÉRINTETT INGATLANOK ÉRTÉKVÁLTOZÁSÁNAK BECSLÉSE</a:t>
            </a:r>
          </a:p>
        </p:txBody>
      </p:sp>
      <p:sp>
        <p:nvSpPr>
          <p:cNvPr id="89" name="Shape 89"/>
          <p:cNvSpPr txBox="1"/>
          <p:nvPr>
            <p:ph idx="1" type="subTitle"/>
          </p:nvPr>
        </p:nvSpPr>
        <p:spPr>
          <a:xfrm>
            <a:off x="2133600" y="4293096"/>
            <a:ext cx="6560234" cy="1872208"/>
          </a:xfrm>
          <a:prstGeom prst="rect">
            <a:avLst/>
          </a:prstGeom>
          <a:noFill/>
          <a:ln>
            <a:noFill/>
          </a:ln>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t/>
            </a:r>
            <a:endParaRPr b="0" i="0" sz="2720" u="none" cap="none" strike="noStrike">
              <a:solidFill>
                <a:srgbClr val="888888"/>
              </a:solidFill>
              <a:latin typeface="Calibri"/>
              <a:ea typeface="Calibri"/>
              <a:cs typeface="Calibri"/>
              <a:sym typeface="Calibri"/>
            </a:endParaRPr>
          </a:p>
          <a:p>
            <a:pPr indent="0" lvl="0" marL="0" marR="0" rtl="0" algn="ctr">
              <a:lnSpc>
                <a:spcPct val="80000"/>
              </a:lnSpc>
              <a:spcBef>
                <a:spcPts val="476"/>
              </a:spcBef>
              <a:spcAft>
                <a:spcPts val="0"/>
              </a:spcAft>
              <a:buClr>
                <a:srgbClr val="888888"/>
              </a:buClr>
              <a:buSzPct val="25000"/>
              <a:buFont typeface="Arial"/>
              <a:buNone/>
            </a:pPr>
            <a:r>
              <a:rPr b="0" i="0" lang="hu-HU" sz="2380" u="none" cap="none" strike="noStrike">
                <a:solidFill>
                  <a:srgbClr val="888888"/>
                </a:solidFill>
                <a:latin typeface="Calibri"/>
                <a:ea typeface="Calibri"/>
                <a:cs typeface="Calibri"/>
                <a:sym typeface="Calibri"/>
              </a:rPr>
              <a:t>MAISz EUFIM Szeminárium </a:t>
            </a:r>
          </a:p>
          <a:p>
            <a:pPr indent="0" lvl="0" marL="0" marR="0" rtl="0" algn="ctr">
              <a:lnSpc>
                <a:spcPct val="80000"/>
              </a:lnSpc>
              <a:spcBef>
                <a:spcPts val="476"/>
              </a:spcBef>
              <a:spcAft>
                <a:spcPts val="0"/>
              </a:spcAft>
              <a:buClr>
                <a:srgbClr val="888888"/>
              </a:buClr>
              <a:buSzPct val="25000"/>
              <a:buFont typeface="Arial"/>
              <a:buNone/>
            </a:pPr>
            <a:r>
              <a:rPr b="0" i="0" lang="hu-HU" sz="2380" u="none" cap="none" strike="noStrike">
                <a:solidFill>
                  <a:srgbClr val="888888"/>
                </a:solidFill>
                <a:latin typeface="Calibri"/>
                <a:ea typeface="Calibri"/>
                <a:cs typeface="Calibri"/>
                <a:sym typeface="Calibri"/>
              </a:rPr>
              <a:t>2017. február 24.</a:t>
            </a:r>
            <a:br>
              <a:rPr b="0" i="0" lang="hu-HU" sz="2380" u="none" cap="none" strike="noStrike">
                <a:solidFill>
                  <a:srgbClr val="888888"/>
                </a:solidFill>
                <a:latin typeface="Calibri"/>
                <a:ea typeface="Calibri"/>
                <a:cs typeface="Calibri"/>
                <a:sym typeface="Calibri"/>
              </a:rPr>
            </a:br>
          </a:p>
          <a:p>
            <a:pPr indent="0" lvl="0" marL="0" marR="0" rtl="0" algn="ctr">
              <a:lnSpc>
                <a:spcPct val="80000"/>
              </a:lnSpc>
              <a:spcBef>
                <a:spcPts val="476"/>
              </a:spcBef>
              <a:spcAft>
                <a:spcPts val="0"/>
              </a:spcAft>
              <a:buClr>
                <a:srgbClr val="888888"/>
              </a:buClr>
              <a:buSzPct val="25000"/>
              <a:buFont typeface="Arial"/>
              <a:buNone/>
            </a:pPr>
            <a:r>
              <a:rPr b="0" i="0" lang="hu-HU" sz="2380" u="none" cap="none" strike="noStrike">
                <a:solidFill>
                  <a:srgbClr val="888888"/>
                </a:solidFill>
                <a:latin typeface="Calibri"/>
                <a:ea typeface="Calibri"/>
                <a:cs typeface="Calibri"/>
                <a:sym typeface="Calibri"/>
              </a:rPr>
              <a:t>Koncz Gabriella </a:t>
            </a:r>
          </a:p>
          <a:p>
            <a:pPr indent="0" lvl="0" marL="0" marR="0" rtl="0" algn="ctr">
              <a:lnSpc>
                <a:spcPct val="80000"/>
              </a:lnSpc>
              <a:spcBef>
                <a:spcPts val="476"/>
              </a:spcBef>
              <a:buClr>
                <a:srgbClr val="888888"/>
              </a:buClr>
              <a:buSzPct val="25000"/>
              <a:buFont typeface="Arial"/>
              <a:buNone/>
            </a:pPr>
            <a:r>
              <a:t/>
            </a:r>
            <a:endParaRPr b="0" i="0" sz="2380" u="none" cap="none" strike="noStrik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64" name="Shape 16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65" name="Shape 16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62.JPG" id="166" name="Shape 166"/>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72" name="Shape 17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73" name="Shape 17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69.JPG" id="174" name="Shape 174"/>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80" name="Shape 18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81" name="Shape 18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73.JPG" id="182" name="Shape 182"/>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88" name="Shape 18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89" name="Shape 18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75.JPG" id="190" name="Shape 190"/>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96" name="Shape 19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97" name="Shape 19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47.JPG" id="198" name="Shape 198"/>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04" name="Shape 20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05" name="Shape 20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77.JPG" id="206" name="Shape 206"/>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12" name="Shape 21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13" name="Shape 21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43.JPG" id="214" name="Shape 214"/>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20" name="Shape 22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21" name="Shape 22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46.JPG" id="222" name="Shape 222"/>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28" name="Shape 22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29" name="Shape 22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39.JPG" id="230" name="Shape 230"/>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36" name="Shape 23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37" name="Shape 23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82.JPG" id="238" name="Shape 238"/>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MEGKERESÉS</a:t>
            </a:r>
          </a:p>
        </p:txBody>
      </p:sp>
      <p:sp>
        <p:nvSpPr>
          <p:cNvPr id="95" name="Shape 95"/>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A zsámbéki Kálvária domb lakóközössége ingatlan-értékbecslési tárgyú tanulmány készítésére kért fel</a:t>
            </a:r>
          </a:p>
          <a:p>
            <a:pPr indent="-342900" lvl="0" marL="342900" marR="0" rtl="0" algn="l">
              <a:lnSpc>
                <a:spcPct val="80000"/>
              </a:lnSpc>
              <a:spcBef>
                <a:spcPts val="544"/>
              </a:spcBef>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 A közösség által alapított egyesület jogi képviselője tájékoztatott arról, hogy a Nemzeti Infrastruktúra Fejlesztő Zrt. gyorsforgalmi út építését készíti elő, melyhez kapcsolódóan épülne meg a </a:t>
            </a:r>
            <a:r>
              <a:rPr b="1" i="0" lang="hu-HU" sz="2720" u="none" cap="none" strike="noStrike">
                <a:solidFill>
                  <a:schemeClr val="dk1"/>
                </a:solidFill>
                <a:latin typeface="Calibri"/>
                <a:ea typeface="Calibri"/>
                <a:cs typeface="Calibri"/>
                <a:sym typeface="Calibri"/>
              </a:rPr>
              <a:t>„Zsámbéki kis déli elkerülő”</a:t>
            </a:r>
            <a:r>
              <a:rPr b="0" i="0" lang="hu-HU" sz="2720" u="none" cap="none" strike="noStrike">
                <a:solidFill>
                  <a:schemeClr val="dk1"/>
                </a:solidFill>
                <a:latin typeface="Calibri"/>
                <a:ea typeface="Calibri"/>
                <a:cs typeface="Calibri"/>
                <a:sym typeface="Calibri"/>
              </a:rPr>
              <a:t> út is. A projekt tervezett nyomvonala közvetlenül a belterület határán vezet, ezért szükségesnek látszik annak vizsgálata, hogy az út okoz-e értékváltozást a környezetben lévő ingatlanokon és ha igen milyen mértékben és milyen hatástávolságon belül? </a:t>
            </a:r>
          </a:p>
        </p:txBody>
      </p:sp>
      <p:sp>
        <p:nvSpPr>
          <p:cNvPr id="96" name="Shape 96"/>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97" name="Shape 97"/>
          <p:cNvSpPr txBox="1"/>
          <p:nvPr>
            <p:ph idx="11" type="ftr"/>
          </p:nvPr>
        </p:nvSpPr>
        <p:spPr>
          <a:xfrm>
            <a:off x="3124200" y="6356350"/>
            <a:ext cx="5120208"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EUFIM ingatlan-értékbecslő, c. főisk. docens</a:t>
            </a:r>
          </a:p>
        </p:txBody>
      </p:sp>
      <p:sp>
        <p:nvSpPr>
          <p:cNvPr id="98" name="Shape 9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44" name="Shape 24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45" name="Shape 24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83.JPG" id="246" name="Shape 246"/>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52" name="Shape 25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53" name="Shape 25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84.JPG" id="254" name="Shape 254"/>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60" name="Shape 26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61" name="Shape 26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85.JPG" id="262" name="Shape 262"/>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68" name="Shape 26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69" name="Shape 26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87.JPG" id="270" name="Shape 270"/>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76" name="Shape 27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77" name="Shape 27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96.JPG" id="278" name="Shape 278"/>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84" name="Shape 28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85" name="Shape 28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602.JPG" id="286" name="Shape 286"/>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292" name="Shape 29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293" name="Shape 29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603.JPG" id="294" name="Shape 294"/>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00" name="Shape 30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01" name="Shape 30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604.JPG" id="302" name="Shape 302"/>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08" name="Shape 30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09" name="Shape 30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606.JPG" id="310" name="Shape 310"/>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16" name="Shape 31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17" name="Shape 31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609.JPG" id="318" name="Shape 318"/>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a:p>
            <a:pPr indent="0" lvl="0" marL="0" marR="0" rtl="0" algn="l">
              <a:spcBef>
                <a:spcPts val="0"/>
              </a:spcBef>
              <a:buSzPct val="25000"/>
              <a:buNone/>
            </a:pPr>
            <a:r>
              <a:t/>
            </a:r>
            <a:endParaRPr b="0" i="0" sz="1200" u="none" cap="none" strike="noStrike">
              <a:solidFill>
                <a:srgbClr val="888888"/>
              </a:solidFill>
              <a:latin typeface="Calibri"/>
              <a:ea typeface="Calibri"/>
              <a:cs typeface="Calibri"/>
              <a:sym typeface="Calibri"/>
            </a:endParaRPr>
          </a:p>
        </p:txBody>
      </p:sp>
      <p:sp>
        <p:nvSpPr>
          <p:cNvPr id="104" name="Shape 10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05" name="Shape 10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Zsámbék helye.jpg" id="106" name="Shape 106"/>
          <p:cNvPicPr preferRelativeResize="0"/>
          <p:nvPr/>
        </p:nvPicPr>
        <p:blipFill rotWithShape="1">
          <a:blip r:embed="rId3">
            <a:alphaModFix/>
          </a:blip>
          <a:srcRect b="0" l="0" r="0" t="0"/>
          <a:stretch/>
        </p:blipFill>
        <p:spPr>
          <a:xfrm>
            <a:off x="1043608" y="1124744"/>
            <a:ext cx="7200900" cy="5038725"/>
          </a:xfrm>
          <a:prstGeom prst="rect">
            <a:avLst/>
          </a:prstGeom>
          <a:noFill/>
          <a:ln>
            <a:noFill/>
          </a:ln>
        </p:spPr>
      </p:pic>
      <p:cxnSp>
        <p:nvCxnSpPr>
          <p:cNvPr id="107" name="Shape 107"/>
          <p:cNvCxnSpPr/>
          <p:nvPr/>
        </p:nvCxnSpPr>
        <p:spPr>
          <a:xfrm flipH="1">
            <a:off x="4067944" y="4725144"/>
            <a:ext cx="432048" cy="216024"/>
          </a:xfrm>
          <a:prstGeom prst="straightConnector1">
            <a:avLst/>
          </a:prstGeom>
          <a:noFill/>
          <a:ln cap="flat" cmpd="sng" w="19050">
            <a:solidFill>
              <a:srgbClr val="C00000"/>
            </a:solidFill>
            <a:prstDash val="solid"/>
            <a:round/>
            <a:headEnd len="med" w="med" type="none"/>
            <a:tailEnd len="lg" w="lg" type="stealth"/>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24" name="Shape 32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25" name="Shape 32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many-husvet-304.jpg" id="326" name="Shape 326"/>
          <p:cNvPicPr preferRelativeResize="0"/>
          <p:nvPr/>
        </p:nvPicPr>
        <p:blipFill rotWithShape="1">
          <a:blip r:embed="rId3">
            <a:alphaModFix/>
          </a:blip>
          <a:srcRect b="0" l="0" r="0" t="0"/>
          <a:stretch/>
        </p:blipFill>
        <p:spPr>
          <a:xfrm>
            <a:off x="899593" y="404664"/>
            <a:ext cx="7704854" cy="577864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Az út tervei</a:t>
            </a:r>
          </a:p>
        </p:txBody>
      </p:sp>
      <p:pic>
        <p:nvPicPr>
          <p:cNvPr descr="Elkerülő út térkép1.jpg" id="332" name="Shape 332"/>
          <p:cNvPicPr preferRelativeResize="0"/>
          <p:nvPr>
            <p:ph idx="1" type="body"/>
          </p:nvPr>
        </p:nvPicPr>
        <p:blipFill rotWithShape="1">
          <a:blip r:embed="rId3">
            <a:alphaModFix/>
          </a:blip>
          <a:srcRect b="0" l="0" r="0" t="0"/>
          <a:stretch/>
        </p:blipFill>
        <p:spPr>
          <a:xfrm>
            <a:off x="1187624" y="1124744"/>
            <a:ext cx="7271562" cy="4857403"/>
          </a:xfrm>
          <a:prstGeom prst="rect">
            <a:avLst/>
          </a:prstGeom>
          <a:noFill/>
          <a:ln>
            <a:noFill/>
          </a:ln>
        </p:spPr>
      </p:pic>
      <p:sp>
        <p:nvSpPr>
          <p:cNvPr id="333" name="Shape 33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34" name="Shape 33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35" name="Shape 33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457200" y="274638"/>
            <a:ext cx="8229600" cy="58018"/>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3959" u="none" cap="none" strike="noStrike">
              <a:solidFill>
                <a:schemeClr val="dk1"/>
              </a:solidFill>
              <a:latin typeface="Calibri"/>
              <a:ea typeface="Calibri"/>
              <a:cs typeface="Calibri"/>
              <a:sym typeface="Calibri"/>
            </a:endParaRPr>
          </a:p>
        </p:txBody>
      </p:sp>
      <p:sp>
        <p:nvSpPr>
          <p:cNvPr id="341" name="Shape 341"/>
          <p:cNvSpPr txBox="1"/>
          <p:nvPr>
            <p:ph idx="1" type="body"/>
          </p:nvPr>
        </p:nvSpPr>
        <p:spPr>
          <a:xfrm>
            <a:off x="467544" y="692696"/>
            <a:ext cx="8229600" cy="5544616"/>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Esztergom és az M1 autópálya között 2x2 sávos gyorsforgalmi út kerül kiépítésre</a:t>
            </a:r>
          </a:p>
          <a:p>
            <a:pPr indent="-342900" lvl="0" marL="342900" marR="0" rtl="0" algn="l">
              <a:spcBef>
                <a:spcPts val="640"/>
              </a:spcBef>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 tervezett új gyorsforgalmi úthoz kapcsolódóan, a települések kiszolgálása érdekében új bekötőutak is létesülnének. Az egyik ilyen bekötőút lenne a Gyermely, Szomor, Mány településeket Zsámbékba, illetve az új gyorsútba bekötő út, a „Zsámbék kis déli elkerülő”</a:t>
            </a:r>
          </a:p>
        </p:txBody>
      </p:sp>
      <p:sp>
        <p:nvSpPr>
          <p:cNvPr id="342" name="Shape 342"/>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43" name="Shape 343"/>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44" name="Shape 34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Zsámbéki kis déli elkerülő út</a:t>
            </a:r>
          </a:p>
        </p:txBody>
      </p:sp>
      <p:sp>
        <p:nvSpPr>
          <p:cNvPr id="350" name="Shape 350"/>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51" name="Shape 351"/>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52" name="Shape 35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NIF eredeti változat.jpg" id="353" name="Shape 353"/>
          <p:cNvPicPr preferRelativeResize="0"/>
          <p:nvPr/>
        </p:nvPicPr>
        <p:blipFill rotWithShape="1">
          <a:blip r:embed="rId3">
            <a:alphaModFix/>
          </a:blip>
          <a:srcRect b="0" l="0" r="0" t="0"/>
          <a:stretch/>
        </p:blipFill>
        <p:spPr>
          <a:xfrm>
            <a:off x="1403648" y="1268760"/>
            <a:ext cx="6192688" cy="46533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type="title"/>
          </p:nvPr>
        </p:nvSpPr>
        <p:spPr>
          <a:xfrm>
            <a:off x="457200" y="274638"/>
            <a:ext cx="8229600" cy="922114"/>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Műszaki paraméterek</a:t>
            </a:r>
          </a:p>
        </p:txBody>
      </p:sp>
      <p:sp>
        <p:nvSpPr>
          <p:cNvPr id="359" name="Shape 359"/>
          <p:cNvSpPr txBox="1"/>
          <p:nvPr>
            <p:ph idx="1" type="body"/>
          </p:nvPr>
        </p:nvSpPr>
        <p:spPr>
          <a:xfrm>
            <a:off x="457200" y="1196752"/>
            <a:ext cx="8229600" cy="4929411"/>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25000"/>
              <a:buFont typeface="Arial"/>
              <a:buNone/>
            </a:pPr>
            <a:r>
              <a:rPr b="0" i="0" lang="hu-HU" sz="800" u="none" cap="none" strike="noStrike">
                <a:solidFill>
                  <a:schemeClr val="dk1"/>
                </a:solidFill>
                <a:latin typeface="Calibri"/>
                <a:ea typeface="Calibri"/>
                <a:cs typeface="Calibri"/>
                <a:sym typeface="Calibri"/>
              </a:rPr>
              <a:t>	</a:t>
            </a:r>
            <a:r>
              <a:rPr b="0" i="1" lang="hu-HU" sz="1400" u="none" cap="none" strike="noStrike">
                <a:solidFill>
                  <a:schemeClr val="dk1"/>
                </a:solidFill>
                <a:latin typeface="Calibri"/>
                <a:ea typeface="Calibri"/>
                <a:cs typeface="Calibri"/>
                <a:sym typeface="Calibri"/>
              </a:rPr>
              <a:t>Tervezési feladatra kiírt közbeszerzési pályázati kiírásban lévő projekt adatok, NIF tájékoztató és társszakértői vélemények alapján: </a:t>
            </a:r>
          </a:p>
          <a:p>
            <a:pPr indent="-342900" lvl="0" marL="342900" marR="0" rtl="0" algn="l">
              <a:lnSpc>
                <a:spcPct val="80000"/>
              </a:lnSpc>
              <a:spcBef>
                <a:spcPts val="280"/>
              </a:spcBef>
              <a:spcAft>
                <a:spcPts val="0"/>
              </a:spcAft>
              <a:buClr>
                <a:schemeClr val="dk1"/>
              </a:buClr>
              <a:buSzPct val="25000"/>
              <a:buFont typeface="Arial"/>
              <a:buNone/>
            </a:pPr>
            <a:r>
              <a:t/>
            </a:r>
            <a:endParaRPr b="0"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Kialakítása 2x1 sávval történne</a:t>
            </a:r>
          </a:p>
          <a:p>
            <a:pPr indent="-342900" lvl="0" marL="342900" marR="0" rtl="0" algn="l">
              <a:lnSpc>
                <a:spcPct val="80000"/>
              </a:lnSpc>
              <a:spcBef>
                <a:spcPts val="280"/>
              </a:spcBef>
              <a:spcAft>
                <a:spcPts val="0"/>
              </a:spcAft>
              <a:buClr>
                <a:schemeClr val="dk1"/>
              </a:buClr>
              <a:buSzPct val="25000"/>
              <a:buFont typeface="Arial"/>
              <a:buNone/>
            </a:pPr>
            <a:r>
              <a:t/>
            </a:r>
            <a:endParaRPr b="1"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Tervezési sebesség vt= 90 km/h, kedvezőtlen terepadottságok esetén a vt= 70 km/h, ill. ahol  lehetséges vt= 110 km/h.</a:t>
            </a:r>
          </a:p>
          <a:p>
            <a:pPr indent="-342900" lvl="0" marL="342900" marR="0" rtl="0" algn="l">
              <a:lnSpc>
                <a:spcPct val="80000"/>
              </a:lnSpc>
              <a:spcBef>
                <a:spcPts val="280"/>
              </a:spcBef>
              <a:spcAft>
                <a:spcPts val="0"/>
              </a:spcAft>
              <a:buClr>
                <a:schemeClr val="dk1"/>
              </a:buClr>
              <a:buSzPct val="100000"/>
              <a:buFont typeface="Arial"/>
              <a:buNone/>
            </a:pPr>
            <a:r>
              <a:t/>
            </a:r>
            <a:endParaRPr b="1"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Várható forgalom összetétele: többnyire 12 t vagy a feletti teherforgalom ( 4 vagy 	többtengelyes teherautók)</a:t>
            </a: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Az érintett szakaszon az induló teherforgalom 281 tehergépkocsi ( középnehéz, nehéz, pótkocsis és nyerges ) és 600 kistehergépjármű</a:t>
            </a:r>
            <a:r>
              <a:rPr b="0" i="0" lang="hu-HU" sz="1400" u="none" cap="none" strike="noStrike">
                <a:solidFill>
                  <a:schemeClr val="dk1"/>
                </a:solidFill>
                <a:latin typeface="Calibri"/>
                <a:ea typeface="Calibri"/>
                <a:cs typeface="Calibri"/>
                <a:sym typeface="Calibri"/>
              </a:rPr>
              <a:t> </a:t>
            </a:r>
            <a:r>
              <a:rPr b="1" i="0" lang="hu-HU" sz="1400" u="none" cap="none" strike="noStrike">
                <a:solidFill>
                  <a:schemeClr val="dk1"/>
                </a:solidFill>
                <a:latin typeface="Calibri"/>
                <a:ea typeface="Calibri"/>
                <a:cs typeface="Calibri"/>
                <a:sym typeface="Calibri"/>
              </a:rPr>
              <a:t>. </a:t>
            </a:r>
            <a:r>
              <a:rPr b="0" i="0" lang="hu-HU" sz="1400" u="none" cap="none" strike="noStrike">
                <a:solidFill>
                  <a:schemeClr val="dk1"/>
                </a:solidFill>
                <a:latin typeface="Calibri"/>
                <a:ea typeface="Calibri"/>
                <a:cs typeface="Calibri"/>
                <a:sym typeface="Calibri"/>
              </a:rPr>
              <a:t>Megbízó azzal is számol, hogy – tekintettel azon tényre, amely szerint a zsámbéki kis déli elkerülő az általa „kiváltásra kerülő” útszakaszoknál magasabb rendű útként funkcionál majd (amelyen pl. magasabb sebességgel lehet haladni, végcélként közvetlen M1 autópálya bekötéssel) – a zsámbéki kis déli elkerülőn – a becsült forgalom nagyságon túl – további teher-, és egyéb forgalom generálódik majd.</a:t>
            </a:r>
            <a:r>
              <a:rPr b="1" i="0" lang="hu-HU" sz="1400" u="none" cap="none" strike="noStrike">
                <a:solidFill>
                  <a:schemeClr val="dk1"/>
                </a:solidFill>
                <a:latin typeface="Calibri"/>
                <a:ea typeface="Calibri"/>
                <a:cs typeface="Calibri"/>
                <a:sym typeface="Calibri"/>
              </a:rPr>
              <a:t> A forgalom folyamatos növekedése miatt 2020-ra napi 312 tehergépkocsi és 648 kistehergépkocsi áthaladására lehet számítani.</a:t>
            </a:r>
          </a:p>
          <a:p>
            <a:pPr indent="-342900" lvl="0" marL="342900" marR="0" rtl="0" algn="l">
              <a:lnSpc>
                <a:spcPct val="80000"/>
              </a:lnSpc>
              <a:spcBef>
                <a:spcPts val="280"/>
              </a:spcBef>
              <a:spcAft>
                <a:spcPts val="0"/>
              </a:spcAft>
              <a:buClr>
                <a:schemeClr val="dk1"/>
              </a:buClr>
              <a:buSzPct val="25000"/>
              <a:buFont typeface="Arial"/>
              <a:buNone/>
            </a:pPr>
            <a:r>
              <a:t/>
            </a:r>
            <a:endParaRPr b="1"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Jelenleg vizsgált – légifotón piros színnel jelölt – nyomvonal további ismérvei: </a:t>
            </a:r>
          </a:p>
          <a:p>
            <a:pPr indent="-342900" lvl="0" marL="342900" marR="0" rtl="0" algn="l">
              <a:lnSpc>
                <a:spcPct val="80000"/>
              </a:lnSpc>
              <a:spcBef>
                <a:spcPts val="280"/>
              </a:spcBef>
              <a:spcAft>
                <a:spcPts val="0"/>
              </a:spcAft>
              <a:buClr>
                <a:schemeClr val="dk1"/>
              </a:buClr>
              <a:buSzPct val="25000"/>
              <a:buFont typeface="Arial"/>
              <a:buNone/>
            </a:pPr>
            <a:r>
              <a:t/>
            </a:r>
            <a:endParaRPr b="1"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A nyomvonal hossza 2,62 km . </a:t>
            </a:r>
          </a:p>
          <a:p>
            <a:pPr indent="-342900" lvl="0" marL="342900" marR="0" rtl="0" algn="l">
              <a:lnSpc>
                <a:spcPct val="80000"/>
              </a:lnSpc>
              <a:spcBef>
                <a:spcPts val="280"/>
              </a:spcBef>
              <a:spcAft>
                <a:spcPts val="0"/>
              </a:spcAft>
              <a:buClr>
                <a:schemeClr val="dk1"/>
              </a:buClr>
              <a:buSzPct val="100000"/>
              <a:buFont typeface="Arial"/>
              <a:buNone/>
            </a:pPr>
            <a:r>
              <a:t/>
            </a:r>
            <a:endParaRPr b="1" i="0" sz="1400" u="none" cap="none" strike="noStrike">
              <a:solidFill>
                <a:schemeClr val="dk1"/>
              </a:solidFill>
              <a:latin typeface="Calibri"/>
              <a:ea typeface="Calibri"/>
              <a:cs typeface="Calibri"/>
              <a:sym typeface="Calibri"/>
            </a:endParaRPr>
          </a:p>
          <a:p>
            <a:pPr indent="-342900" lvl="0" marL="342900" marR="0" rtl="0" algn="l">
              <a:lnSpc>
                <a:spcPct val="80000"/>
              </a:lnSpc>
              <a:spcBef>
                <a:spcPts val="280"/>
              </a:spcBef>
              <a:spcAft>
                <a:spcPts val="0"/>
              </a:spcAft>
              <a:buClr>
                <a:schemeClr val="dk1"/>
              </a:buClr>
              <a:buSzPct val="100000"/>
              <a:buFont typeface="Arial"/>
              <a:buChar char="•"/>
            </a:pPr>
            <a:r>
              <a:rPr b="1" i="0" lang="hu-HU" sz="1400" u="none" cap="none" strike="noStrike">
                <a:solidFill>
                  <a:schemeClr val="dk1"/>
                </a:solidFill>
                <a:latin typeface="Calibri"/>
                <a:ea typeface="Calibri"/>
                <a:cs typeface="Calibri"/>
                <a:sym typeface="Calibri"/>
              </a:rPr>
              <a:t>A piros nyomvonal megépítése esetén 20 dB határérték feletti zajterhelés várható, így  zajvédő kerítés létesítésére lesz szükség</a:t>
            </a:r>
            <a:r>
              <a:rPr b="0" i="0" lang="hu-HU" sz="1400" u="none" cap="none" strike="noStrike">
                <a:solidFill>
                  <a:schemeClr val="dk1"/>
                </a:solidFill>
                <a:latin typeface="Calibri"/>
                <a:ea typeface="Calibri"/>
                <a:cs typeface="Calibri"/>
                <a:sym typeface="Calibri"/>
              </a:rPr>
              <a:t> </a:t>
            </a:r>
          </a:p>
          <a:p>
            <a:pPr indent="-342900" lvl="0" marL="342900" marR="0" rtl="0" algn="l">
              <a:lnSpc>
                <a:spcPct val="80000"/>
              </a:lnSpc>
              <a:spcBef>
                <a:spcPts val="215"/>
              </a:spcBef>
              <a:spcAft>
                <a:spcPts val="0"/>
              </a:spcAft>
              <a:buClr>
                <a:schemeClr val="dk1"/>
              </a:buClr>
              <a:buSzPct val="25000"/>
              <a:buFont typeface="Arial"/>
              <a:buNone/>
            </a:pPr>
            <a:br>
              <a:rPr b="0" i="0" lang="hu-HU" sz="1075" u="none" cap="none" strike="noStrike">
                <a:solidFill>
                  <a:schemeClr val="dk1"/>
                </a:solidFill>
                <a:latin typeface="Calibri"/>
                <a:ea typeface="Calibri"/>
                <a:cs typeface="Calibri"/>
                <a:sym typeface="Calibri"/>
              </a:rPr>
            </a:br>
          </a:p>
          <a:p>
            <a:pPr indent="-342900" lvl="0" marL="342900" marR="0" rtl="0" algn="l">
              <a:lnSpc>
                <a:spcPct val="80000"/>
              </a:lnSpc>
              <a:spcBef>
                <a:spcPts val="160"/>
              </a:spcBef>
              <a:buClr>
                <a:schemeClr val="dk1"/>
              </a:buClr>
              <a:buSzPct val="25000"/>
              <a:buFont typeface="Arial"/>
              <a:buNone/>
            </a:pPr>
            <a:r>
              <a:t/>
            </a:r>
            <a:endParaRPr b="0" i="0" sz="800" u="none" cap="none" strike="noStrike">
              <a:solidFill>
                <a:schemeClr val="dk1"/>
              </a:solidFill>
              <a:latin typeface="Calibri"/>
              <a:ea typeface="Calibri"/>
              <a:cs typeface="Calibri"/>
              <a:sym typeface="Calibri"/>
            </a:endParaRPr>
          </a:p>
        </p:txBody>
      </p:sp>
      <p:sp>
        <p:nvSpPr>
          <p:cNvPr id="360" name="Shape 360"/>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61" name="Shape 361"/>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62" name="Shape 36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3959" u="none" cap="none" strike="noStrike">
                <a:solidFill>
                  <a:schemeClr val="dk1"/>
                </a:solidFill>
                <a:latin typeface="Calibri"/>
                <a:ea typeface="Calibri"/>
                <a:cs typeface="Calibri"/>
                <a:sym typeface="Calibri"/>
              </a:rPr>
              <a:t>Mi indokolja a nyomvonal megválasztását? </a:t>
            </a:r>
          </a:p>
        </p:txBody>
      </p:sp>
      <p:pic>
        <p:nvPicPr>
          <p:cNvPr descr="RRT részlet.jpg" id="368" name="Shape 368"/>
          <p:cNvPicPr preferRelativeResize="0"/>
          <p:nvPr>
            <p:ph idx="1" type="body"/>
          </p:nvPr>
        </p:nvPicPr>
        <p:blipFill rotWithShape="1">
          <a:blip r:embed="rId3">
            <a:alphaModFix/>
          </a:blip>
          <a:srcRect b="0" l="0" r="0" t="0"/>
          <a:stretch/>
        </p:blipFill>
        <p:spPr>
          <a:xfrm>
            <a:off x="618742" y="1600200"/>
            <a:ext cx="7906515" cy="4525963"/>
          </a:xfrm>
          <a:prstGeom prst="rect">
            <a:avLst/>
          </a:prstGeom>
          <a:noFill/>
          <a:ln>
            <a:noFill/>
          </a:ln>
        </p:spPr>
      </p:pic>
      <p:sp>
        <p:nvSpPr>
          <p:cNvPr id="369" name="Shape 36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70" name="Shape 37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71" name="Shape 37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3959" u="none" cap="none" strike="noStrike">
                <a:solidFill>
                  <a:schemeClr val="dk1"/>
                </a:solidFill>
                <a:latin typeface="Calibri"/>
                <a:ea typeface="Calibri"/>
                <a:cs typeface="Calibri"/>
                <a:sym typeface="Calibri"/>
              </a:rPr>
              <a:t>Az értékbecslési feladat pontosítása</a:t>
            </a:r>
          </a:p>
        </p:txBody>
      </p:sp>
      <p:sp>
        <p:nvSpPr>
          <p:cNvPr id="377" name="Shape 377"/>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Az egyesület vezetése úgy látta, hogy nem elég tiltakozni, alternatív nyomvonalakat kell javasolni</a:t>
            </a:r>
          </a:p>
          <a:p>
            <a:pPr indent="-342900" lvl="0" marL="342900" marR="0" rtl="0" algn="l">
              <a:spcBef>
                <a:spcPts val="640"/>
              </a:spcBef>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Megállapítandó az érintett ingatlan portfolió egészére vonatkozó értékváltozás Ft-ban kifejezett értéke annak érdekében, hogy összevethető legyen az alternatív nyomvonalak építésének többletköltségével </a:t>
            </a:r>
          </a:p>
        </p:txBody>
      </p:sp>
      <p:sp>
        <p:nvSpPr>
          <p:cNvPr id="378" name="Shape 378"/>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79" name="Shape 379"/>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80" name="Shape 38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Nyomvonal alternatívák</a:t>
            </a:r>
          </a:p>
        </p:txBody>
      </p:sp>
      <p:pic>
        <p:nvPicPr>
          <p:cNvPr descr="Alternatív útvonalak.jpg" id="386" name="Shape 386"/>
          <p:cNvPicPr preferRelativeResize="0"/>
          <p:nvPr>
            <p:ph idx="1" type="body"/>
          </p:nvPr>
        </p:nvPicPr>
        <p:blipFill rotWithShape="1">
          <a:blip r:embed="rId3">
            <a:alphaModFix/>
          </a:blip>
          <a:srcRect b="0" l="0" r="0" t="0"/>
          <a:stretch/>
        </p:blipFill>
        <p:spPr>
          <a:xfrm>
            <a:off x="1187624" y="1340768"/>
            <a:ext cx="6791249" cy="4785395"/>
          </a:xfrm>
          <a:prstGeom prst="rect">
            <a:avLst/>
          </a:prstGeom>
          <a:noFill/>
          <a:ln>
            <a:noFill/>
          </a:ln>
        </p:spPr>
      </p:pic>
      <p:sp>
        <p:nvSpPr>
          <p:cNvPr id="387" name="Shape 38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88" name="Shape 38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89" name="Shape 38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Shape 39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Stigmatizált ingatlanok</a:t>
            </a:r>
          </a:p>
        </p:txBody>
      </p:sp>
      <p:sp>
        <p:nvSpPr>
          <p:cNvPr id="395" name="Shape 395"/>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Véleményem szerint az út létesítése, de már tervezése is stigmát rak a hatásterületébe tartozó ingatlanokra. A stigmatizált ingatlan fogalma is pontosításra szorult hazánkban és – jelen értékelés idején - módszertani állásfoglalás sem állt még rendelkezésre. A korábbi magyar nyelvű szakirodalom mobiltornyokkal kapcsolatos kutatásokon alapult:</a:t>
            </a:r>
          </a:p>
          <a:p>
            <a:pPr indent="-342900" lvl="0" marL="342900" marR="0" rtl="0" algn="l">
              <a:lnSpc>
                <a:spcPct val="80000"/>
              </a:lnSpc>
              <a:spcBef>
                <a:spcPts val="496"/>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Takács Nándor: Bázisállomások – Mobiltornyok     (  MAISz-EUFIM szemináriumi ea. 2011. május 6.)</a:t>
            </a:r>
          </a:p>
          <a:p>
            <a:pPr indent="-342900" lvl="0" marL="342900" marR="0" rtl="0" algn="l">
              <a:lnSpc>
                <a:spcPct val="80000"/>
              </a:lnSpc>
              <a:spcBef>
                <a:spcPts val="496"/>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Dr. Hajnal István: Mobil adótornyok értékcsökkentő hatása ( Magyar Építőipar 2012. 3. szám)</a:t>
            </a:r>
          </a:p>
          <a:p>
            <a:pPr indent="-342900" lvl="0" marL="342900" marR="0" rtl="0" algn="l">
              <a:lnSpc>
                <a:spcPct val="80000"/>
              </a:lnSpc>
              <a:spcBef>
                <a:spcPts val="496"/>
              </a:spcBef>
              <a:buClr>
                <a:schemeClr val="dk1"/>
              </a:buClr>
              <a:buSzPct val="99200"/>
              <a:buFont typeface="Arial"/>
              <a:buChar char="•"/>
            </a:pPr>
            <a:r>
              <a:rPr b="0" i="0" lang="hu-HU" sz="2480" u="sng" cap="none" strike="noStrike">
                <a:solidFill>
                  <a:schemeClr val="hlink"/>
                </a:solidFill>
                <a:latin typeface="Calibri"/>
                <a:ea typeface="Calibri"/>
                <a:cs typeface="Calibri"/>
                <a:sym typeface="Calibri"/>
                <a:hlinkClick r:id="rId3"/>
              </a:rPr>
              <a:t>http://miszk.hu/system/files/ertekcsokkenes_becslese_szakertoi_velemenykeressel.pdf</a:t>
            </a:r>
            <a:r>
              <a:rPr b="0" i="0" lang="hu-HU" sz="2480" u="none" cap="none" strike="noStrike">
                <a:solidFill>
                  <a:schemeClr val="dk1"/>
                </a:solidFill>
                <a:latin typeface="Calibri"/>
                <a:ea typeface="Calibri"/>
                <a:cs typeface="Calibri"/>
                <a:sym typeface="Calibri"/>
              </a:rPr>
              <a:t> ( Hajnal, 2011)</a:t>
            </a:r>
          </a:p>
        </p:txBody>
      </p:sp>
      <p:sp>
        <p:nvSpPr>
          <p:cNvPr id="396" name="Shape 396"/>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397" name="Shape 397"/>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398" name="Shape 39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70C0"/>
              </a:buClr>
              <a:buSzPct val="25000"/>
              <a:buFont typeface="Calibri"/>
              <a:buNone/>
            </a:pPr>
            <a:r>
              <a:rPr b="0" i="0" lang="hu-HU" sz="4400" u="none" cap="none" strike="noStrike">
                <a:solidFill>
                  <a:srgbClr val="0070C0"/>
                </a:solidFill>
                <a:latin typeface="Calibri"/>
                <a:ea typeface="Calibri"/>
                <a:cs typeface="Calibri"/>
                <a:sym typeface="Calibri"/>
              </a:rPr>
              <a:t>(Kis kitérő</a:t>
            </a:r>
          </a:p>
        </p:txBody>
      </p:sp>
      <p:sp>
        <p:nvSpPr>
          <p:cNvPr id="404" name="Shape 404"/>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0070C0"/>
              </a:buClr>
              <a:buSzPct val="100740"/>
              <a:buFont typeface="Arial"/>
              <a:buChar char="•"/>
            </a:pPr>
            <a:r>
              <a:rPr b="0" i="0" lang="hu-HU" sz="2720" u="none" cap="none" strike="noStrike">
                <a:solidFill>
                  <a:srgbClr val="0070C0"/>
                </a:solidFill>
                <a:latin typeface="Calibri"/>
                <a:ea typeface="Calibri"/>
                <a:cs typeface="Calibri"/>
                <a:sym typeface="Calibri"/>
              </a:rPr>
              <a:t>Módszertani hiányosságaink kiküszöbölésére a Grant Thornton Vagyonértékelési Mesterkurzusokat szervez.  Az első kurzusra „ Stigmatizált Ingatlanok Értékelése” címmel dr. Hajnal István ( FRICS, c. egyetemi docens)  vezetésével 2016. október 3-5. között került sor.</a:t>
            </a:r>
          </a:p>
          <a:p>
            <a:pPr indent="-342900" lvl="0" marL="342900" marR="0" rtl="0" algn="l">
              <a:lnSpc>
                <a:spcPct val="80000"/>
              </a:lnSpc>
              <a:spcBef>
                <a:spcPts val="544"/>
              </a:spcBef>
              <a:buClr>
                <a:srgbClr val="0070C0"/>
              </a:buClr>
              <a:buSzPct val="100740"/>
              <a:buFont typeface="Arial"/>
              <a:buChar char="•"/>
            </a:pPr>
            <a:r>
              <a:rPr b="0" i="0" lang="hu-HU" sz="2720" u="none" cap="none" strike="noStrike">
                <a:solidFill>
                  <a:srgbClr val="0070C0"/>
                </a:solidFill>
                <a:latin typeface="Calibri"/>
                <a:ea typeface="Calibri"/>
                <a:cs typeface="Calibri"/>
                <a:sym typeface="Calibri"/>
              </a:rPr>
              <a:t>A háromnapos mesterkurzus célja az volt, hogy a résztvevők megismerjék a stigmatizált ingatlanok értékelésének nemzetközileg elismert módszereit, megoldásait és megvizsgálják ezek magyarországi bevezetésének lehetőségeit. A kialakult szakmai állásfoglalást, - mely a MAISZ honlapján is elérhető -  dr. Hajnal István fogja bemutatni a következő előadásban. )</a:t>
            </a:r>
          </a:p>
        </p:txBody>
      </p:sp>
      <p:sp>
        <p:nvSpPr>
          <p:cNvPr id="405" name="Shape 40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06" name="Shape 40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07" name="Shape 40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A helyszín</a:t>
            </a:r>
          </a:p>
        </p:txBody>
      </p:sp>
      <p:pic>
        <p:nvPicPr>
          <p:cNvPr descr="Légifotó1.jpg" id="113" name="Shape 113"/>
          <p:cNvPicPr preferRelativeResize="0"/>
          <p:nvPr>
            <p:ph idx="1" type="body"/>
          </p:nvPr>
        </p:nvPicPr>
        <p:blipFill rotWithShape="1">
          <a:blip r:embed="rId3">
            <a:alphaModFix/>
          </a:blip>
          <a:srcRect b="0" l="0" r="0" t="0"/>
          <a:stretch/>
        </p:blipFill>
        <p:spPr>
          <a:xfrm>
            <a:off x="1259632" y="1196752"/>
            <a:ext cx="6948123" cy="4929411"/>
          </a:xfrm>
          <a:prstGeom prst="rect">
            <a:avLst/>
          </a:prstGeom>
          <a:noFill/>
          <a:ln>
            <a:noFill/>
          </a:ln>
        </p:spPr>
      </p:pic>
      <p:sp>
        <p:nvSpPr>
          <p:cNvPr id="114" name="Shape 114"/>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15" name="Shape 115"/>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16" name="Shape 11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Miért jelent stigmát az út? </a:t>
            </a:r>
          </a:p>
        </p:txBody>
      </p:sp>
      <p:sp>
        <p:nvSpPr>
          <p:cNvPr id="413" name="Shape 413"/>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 stigma az értékelői gyakorlatban egy adott ingatlanon lévő mindenféle teher vagy negatív közösségi vélelem lehet. Szűkebb értelemben az ingatlant érintő környezetszennyezésre vagy annak vélelmére szokták használni a fogalmat. </a:t>
            </a:r>
          </a:p>
          <a:p>
            <a:pPr indent="-342900" lvl="0" marL="342900" marR="0" rtl="0" algn="l">
              <a:lnSpc>
                <a:spcPct val="90000"/>
              </a:lnSpc>
              <a:spcBef>
                <a:spcPts val="640"/>
              </a:spcBef>
              <a:buClr>
                <a:schemeClr val="dk1"/>
              </a:buClr>
              <a:buSzPct val="25000"/>
              <a:buFont typeface="Arial"/>
              <a:buNone/>
            </a:pPr>
            <a:r>
              <a:rPr b="0" i="0" lang="hu-HU" sz="3200" u="none" cap="none" strike="noStrike">
                <a:solidFill>
                  <a:schemeClr val="dk1"/>
                </a:solidFill>
                <a:latin typeface="Calibri"/>
                <a:ea typeface="Calibri"/>
                <a:cs typeface="Calibri"/>
                <a:sym typeface="Calibri"/>
              </a:rPr>
              <a:t>	Ilyen hatást okoznak például az ingatlan közelében elhelyezett infrastrukturális létesítmények, mobiltornyok, hulladéklerakók, benzinkutak stb.  </a:t>
            </a:r>
          </a:p>
        </p:txBody>
      </p:sp>
      <p:sp>
        <p:nvSpPr>
          <p:cNvPr id="414" name="Shape 414"/>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15" name="Shape 415"/>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16" name="Shape 41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3959" u="none" cap="none" strike="noStrike">
                <a:solidFill>
                  <a:schemeClr val="dk1"/>
                </a:solidFill>
                <a:latin typeface="Calibri"/>
                <a:ea typeface="Calibri"/>
                <a:cs typeface="Calibri"/>
                <a:sym typeface="Calibri"/>
              </a:rPr>
              <a:t>Közösségi vélekedés az út értékcsökkentő hatásairól</a:t>
            </a:r>
          </a:p>
        </p:txBody>
      </p:sp>
      <p:sp>
        <p:nvSpPr>
          <p:cNvPr id="422" name="Shape 422"/>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Várható kb. 1 évig építési zaj és rezgés</a:t>
            </a:r>
          </a:p>
          <a:p>
            <a:pPr indent="-342900" lvl="0" marL="342900" marR="0" rtl="0" algn="l">
              <a:lnSpc>
                <a:spcPct val="80000"/>
              </a:lnSpc>
              <a:spcBef>
                <a:spcPts val="544"/>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Építési hulladék képződése és a majdani út menti sáv növényzetének sérülése</a:t>
            </a:r>
          </a:p>
          <a:p>
            <a:pPr indent="-342900" lvl="0" marL="342900" marR="0" rtl="0" algn="l">
              <a:lnSpc>
                <a:spcPct val="80000"/>
              </a:lnSpc>
              <a:spcBef>
                <a:spcPts val="544"/>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Használati zaj és rezgés ( Határérték feletti zajterhelés várható ezért zajvédő kerítés épülne )</a:t>
            </a:r>
          </a:p>
          <a:p>
            <a:pPr indent="-342900" lvl="0" marL="342900" marR="0" rtl="0" algn="l">
              <a:lnSpc>
                <a:spcPct val="80000"/>
              </a:lnSpc>
              <a:spcBef>
                <a:spcPts val="544"/>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A zajvédő fal eltakarja a környező panorámát és lehatárolja – optikailag szűkíti – a telkek területét.</a:t>
            </a:r>
          </a:p>
          <a:p>
            <a:pPr indent="-342900" lvl="0" marL="342900" marR="0" rtl="0" algn="l">
              <a:lnSpc>
                <a:spcPct val="80000"/>
              </a:lnSpc>
              <a:spcBef>
                <a:spcPts val="544"/>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Levegő minősége romlik </a:t>
            </a:r>
          </a:p>
          <a:p>
            <a:pPr indent="-342900" lvl="0" marL="342900" marR="0" rtl="0" algn="l">
              <a:lnSpc>
                <a:spcPct val="80000"/>
              </a:lnSpc>
              <a:spcBef>
                <a:spcPts val="544"/>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Zöldövezet megközelíthetősége romlik</a:t>
            </a:r>
          </a:p>
          <a:p>
            <a:pPr indent="-342900" lvl="0" marL="342900" marR="0" rtl="0" algn="l">
              <a:lnSpc>
                <a:spcPct val="80000"/>
              </a:lnSpc>
              <a:spcBef>
                <a:spcPts val="544"/>
              </a:spcBef>
              <a:spcAft>
                <a:spcPts val="0"/>
              </a:spcAft>
              <a:buClr>
                <a:schemeClr val="dk1"/>
              </a:buClr>
              <a:buSzPct val="100740"/>
              <a:buFont typeface="Arial"/>
              <a:buChar char="•"/>
            </a:pPr>
            <a:r>
              <a:rPr b="0" i="0" lang="hu-HU" sz="2720" u="none" cap="none" strike="noStrike">
                <a:solidFill>
                  <a:schemeClr val="dk1"/>
                </a:solidFill>
                <a:latin typeface="Calibri"/>
                <a:ea typeface="Calibri"/>
                <a:cs typeface="Calibri"/>
                <a:sym typeface="Calibri"/>
              </a:rPr>
              <a:t>Kálvária domb teljes területének presztízse, vonzereje csökken</a:t>
            </a:r>
          </a:p>
          <a:p>
            <a:pPr indent="-342900" lvl="0" marL="342900" marR="0" rtl="0" algn="l">
              <a:lnSpc>
                <a:spcPct val="80000"/>
              </a:lnSpc>
              <a:spcBef>
                <a:spcPts val="544"/>
              </a:spcBef>
              <a:spcAft>
                <a:spcPts val="0"/>
              </a:spcAft>
              <a:buClr>
                <a:schemeClr val="dk1"/>
              </a:buClr>
              <a:buSzPct val="100740"/>
              <a:buFont typeface="Arial"/>
              <a:buNone/>
            </a:pPr>
            <a:r>
              <a:t/>
            </a:r>
            <a:endParaRPr b="0" i="0" sz="2720" u="none" cap="none" strike="noStrike">
              <a:solidFill>
                <a:schemeClr val="dk1"/>
              </a:solidFill>
              <a:latin typeface="Calibri"/>
              <a:ea typeface="Calibri"/>
              <a:cs typeface="Calibri"/>
              <a:sym typeface="Calibri"/>
            </a:endParaRPr>
          </a:p>
          <a:p>
            <a:pPr indent="-342900" lvl="0" marL="342900" marR="0" rtl="0" algn="l">
              <a:lnSpc>
                <a:spcPct val="80000"/>
              </a:lnSpc>
              <a:spcBef>
                <a:spcPts val="544"/>
              </a:spcBef>
              <a:buClr>
                <a:schemeClr val="dk1"/>
              </a:buClr>
              <a:buSzPct val="100740"/>
              <a:buFont typeface="Arial"/>
              <a:buNone/>
            </a:pPr>
            <a:r>
              <a:t/>
            </a:r>
            <a:endParaRPr b="0" i="0" sz="2720" u="none" cap="none" strike="noStrike">
              <a:solidFill>
                <a:schemeClr val="dk1"/>
              </a:solidFill>
              <a:latin typeface="Calibri"/>
              <a:ea typeface="Calibri"/>
              <a:cs typeface="Calibri"/>
              <a:sym typeface="Calibri"/>
            </a:endParaRPr>
          </a:p>
        </p:txBody>
      </p:sp>
      <p:sp>
        <p:nvSpPr>
          <p:cNvPr id="423" name="Shape 42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24" name="Shape 42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25" name="Shape 42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Várható-e értéknövelő hatás</a:t>
            </a:r>
          </a:p>
        </p:txBody>
      </p:sp>
      <p:sp>
        <p:nvSpPr>
          <p:cNvPr id="431" name="Shape 431"/>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98666"/>
              <a:buFont typeface="Arial"/>
              <a:buChar char="•"/>
            </a:pPr>
            <a:r>
              <a:rPr b="0" i="0" lang="hu-HU" sz="2960" u="none" cap="none" strike="noStrike">
                <a:solidFill>
                  <a:schemeClr val="dk1"/>
                </a:solidFill>
                <a:latin typeface="Calibri"/>
                <a:ea typeface="Calibri"/>
                <a:cs typeface="Calibri"/>
                <a:sym typeface="Calibri"/>
              </a:rPr>
              <a:t>A Zsámbéki kis déli elkerülő út megépítését követően a Kálvária domb megközelítése nem változna meg, mert a zajvédő palánk szükségessége miatt nem épülne lehajtó a lakóparknál. A terület továbbra is a városon át lenne megközelíthető. </a:t>
            </a:r>
          </a:p>
          <a:p>
            <a:pPr indent="-342900" lvl="0" marL="342900" marR="0" rtl="0" algn="l">
              <a:lnSpc>
                <a:spcPct val="80000"/>
              </a:lnSpc>
              <a:spcBef>
                <a:spcPts val="592"/>
              </a:spcBef>
              <a:buClr>
                <a:schemeClr val="dk1"/>
              </a:buClr>
              <a:buSzPct val="98666"/>
              <a:buFont typeface="Arial"/>
              <a:buChar char="•"/>
            </a:pPr>
            <a:r>
              <a:rPr b="0" i="0" lang="hu-HU" sz="2960" u="none" cap="none" strike="noStrike">
                <a:solidFill>
                  <a:schemeClr val="dk1"/>
                </a:solidFill>
                <a:latin typeface="Calibri"/>
                <a:ea typeface="Calibri"/>
                <a:cs typeface="Calibri"/>
                <a:sym typeface="Calibri"/>
              </a:rPr>
              <a:t>A Kálvária domb ingatlanjai kizárólag értékcsökkenést szenvednek el, az elkerülő út előnyös hatásai a város belsőbb területén jelentkeznek, ahol lényegesen csökken a levegőszennyezés és a zaj. </a:t>
            </a:r>
          </a:p>
        </p:txBody>
      </p:sp>
      <p:sp>
        <p:nvSpPr>
          <p:cNvPr id="432" name="Shape 432"/>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33" name="Shape 433"/>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34" name="Shape 43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3959" u="none" cap="none" strike="noStrike">
                <a:solidFill>
                  <a:schemeClr val="dk1"/>
                </a:solidFill>
                <a:latin typeface="Calibri"/>
                <a:ea typeface="Calibri"/>
                <a:cs typeface="Calibri"/>
                <a:sym typeface="Calibri"/>
              </a:rPr>
              <a:t>Az értékcsökkenés becslésének választott módszere</a:t>
            </a:r>
          </a:p>
        </p:txBody>
      </p:sp>
      <p:sp>
        <p:nvSpPr>
          <p:cNvPr id="440" name="Shape 440"/>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98666"/>
              <a:buFont typeface="Arial"/>
              <a:buChar char="•"/>
            </a:pPr>
            <a:r>
              <a:rPr b="0" i="0" lang="hu-HU" sz="2960" u="none" cap="none" strike="noStrike">
                <a:solidFill>
                  <a:schemeClr val="dk1"/>
                </a:solidFill>
                <a:latin typeface="Calibri"/>
                <a:ea typeface="Calibri"/>
                <a:cs typeface="Calibri"/>
                <a:sym typeface="Calibri"/>
              </a:rPr>
              <a:t>A szakértői vélemény-felmérés ( Opinion Survey Research ) módszerét alkalmaztam.</a:t>
            </a:r>
          </a:p>
          <a:p>
            <a:pPr indent="-342900" lvl="0" marL="342900" marR="0" rtl="0" algn="l">
              <a:lnSpc>
                <a:spcPct val="80000"/>
              </a:lnSpc>
              <a:spcBef>
                <a:spcPts val="592"/>
              </a:spcBef>
              <a:spcAft>
                <a:spcPts val="0"/>
              </a:spcAft>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spcAft>
                <a:spcPts val="0"/>
              </a:spcAft>
              <a:buClr>
                <a:schemeClr val="dk1"/>
              </a:buClr>
              <a:buSzPct val="25000"/>
              <a:buFont typeface="Arial"/>
              <a:buNone/>
            </a:pPr>
            <a:r>
              <a:rPr b="0" i="0" lang="hu-HU" sz="2960" u="none" cap="none" strike="noStrike">
                <a:solidFill>
                  <a:schemeClr val="dk1"/>
                </a:solidFill>
                <a:latin typeface="Calibri"/>
                <a:ea typeface="Calibri"/>
                <a:cs typeface="Calibri"/>
                <a:sym typeface="Calibri"/>
              </a:rPr>
              <a:t>	A szakértői csoportban az ország különböző területein dolgozó 15 szakértő vett részt, valamennyien EUFIM vagy RICS minősítéssel rendelkező ingatlan-értékbecslő szakértők. Többségük több, mint 10 év igazságügyi szakértői gyakorlattal rendelkezik. </a:t>
            </a:r>
          </a:p>
          <a:p>
            <a:pPr indent="-342900" lvl="0" marL="342900" marR="0" rtl="0" algn="l">
              <a:lnSpc>
                <a:spcPct val="80000"/>
              </a:lnSpc>
              <a:spcBef>
                <a:spcPts val="592"/>
              </a:spcBef>
              <a:spcAft>
                <a:spcPts val="0"/>
              </a:spcAft>
              <a:buClr>
                <a:schemeClr val="dk1"/>
              </a:buClr>
              <a:buSzPct val="25000"/>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spcAft>
                <a:spcPts val="0"/>
              </a:spcAft>
              <a:buClr>
                <a:schemeClr val="dk1"/>
              </a:buClr>
              <a:buSzPct val="25000"/>
              <a:buFont typeface="Arial"/>
              <a:buNone/>
            </a:pPr>
            <a:r>
              <a:rPr b="0" i="0" lang="hu-HU" sz="2960" u="none" cap="none" strike="noStrike">
                <a:solidFill>
                  <a:schemeClr val="dk1"/>
                </a:solidFill>
                <a:latin typeface="Calibri"/>
                <a:ea typeface="Calibri"/>
                <a:cs typeface="Calibri"/>
                <a:sym typeface="Calibri"/>
              </a:rPr>
              <a:t>	</a:t>
            </a:r>
          </a:p>
          <a:p>
            <a:pPr indent="-342900" lvl="0" marL="342900" marR="0" rtl="0" algn="l">
              <a:lnSpc>
                <a:spcPct val="80000"/>
              </a:lnSpc>
              <a:spcBef>
                <a:spcPts val="592"/>
              </a:spcBef>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p:txBody>
      </p:sp>
      <p:sp>
        <p:nvSpPr>
          <p:cNvPr id="441" name="Shape 44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42" name="Shape 44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43" name="Shape 44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467544" y="0"/>
            <a:ext cx="8229600" cy="54868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3959" u="none" cap="none" strike="noStrike">
              <a:solidFill>
                <a:schemeClr val="dk1"/>
              </a:solidFill>
              <a:latin typeface="Calibri"/>
              <a:ea typeface="Calibri"/>
              <a:cs typeface="Calibri"/>
              <a:sym typeface="Calibri"/>
            </a:endParaRPr>
          </a:p>
        </p:txBody>
      </p:sp>
      <p:sp>
        <p:nvSpPr>
          <p:cNvPr id="449" name="Shape 449"/>
          <p:cNvSpPr txBox="1"/>
          <p:nvPr>
            <p:ph idx="1" type="body"/>
          </p:nvPr>
        </p:nvSpPr>
        <p:spPr>
          <a:xfrm>
            <a:off x="395536" y="980728"/>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hu-HU" sz="2800" u="none" cap="none" strike="noStrike">
                <a:solidFill>
                  <a:schemeClr val="dk1"/>
                </a:solidFill>
                <a:latin typeface="Calibri"/>
                <a:ea typeface="Calibri"/>
                <a:cs typeface="Calibri"/>
                <a:sym typeface="Calibri"/>
              </a:rPr>
              <a:t>A kérdőív összeállításánál dr. Hajnal István : Értékcsökkenés becslése szakértői véleménykérés módszerével c. cikkére támaszkodtam </a:t>
            </a:r>
          </a:p>
          <a:p>
            <a:pPr indent="-342900" lvl="0" marL="342900" marR="0" rtl="0" algn="l">
              <a:spcBef>
                <a:spcPts val="560"/>
              </a:spcBef>
              <a:spcAft>
                <a:spcPts val="0"/>
              </a:spcAft>
              <a:buClr>
                <a:schemeClr val="dk1"/>
              </a:buClr>
              <a:buSzPct val="25000"/>
              <a:buFont typeface="Arial"/>
              <a:buNone/>
            </a:pPr>
            <a:r>
              <a:rPr b="0" i="0" lang="hu-HU" sz="2800" u="none" cap="none" strike="noStrike">
                <a:solidFill>
                  <a:schemeClr val="dk1"/>
                </a:solidFill>
                <a:latin typeface="Calibri"/>
                <a:ea typeface="Calibri"/>
                <a:cs typeface="Calibri"/>
                <a:sym typeface="Calibri"/>
              </a:rPr>
              <a:t>  </a:t>
            </a:r>
            <a:r>
              <a:rPr b="0" i="0" lang="hu-HU" sz="2800" u="sng" cap="none" strike="noStrike">
                <a:solidFill>
                  <a:schemeClr val="hlink"/>
                </a:solidFill>
                <a:latin typeface="Calibri"/>
                <a:ea typeface="Calibri"/>
                <a:cs typeface="Calibri"/>
                <a:sym typeface="Calibri"/>
                <a:hlinkClick r:id="rId3"/>
              </a:rPr>
              <a:t>http://miszk.hu/system/files/ertekcsokkenes_becslese_szakertoi_velemenykeressel.pdf</a:t>
            </a:r>
            <a:r>
              <a:rPr b="0" i="0" lang="hu-HU" sz="2800" u="none" cap="none" strike="noStrike">
                <a:solidFill>
                  <a:schemeClr val="dk1"/>
                </a:solidFill>
                <a:latin typeface="Calibri"/>
                <a:ea typeface="Calibri"/>
                <a:cs typeface="Calibri"/>
                <a:sym typeface="Calibri"/>
              </a:rPr>
              <a:t>  </a:t>
            </a:r>
          </a:p>
          <a:p>
            <a:pPr indent="-342900" lvl="0" marL="342900" marR="0" rtl="0" algn="l">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buClr>
                <a:schemeClr val="dk1"/>
              </a:buClr>
              <a:buSzPct val="25000"/>
              <a:buFont typeface="Arial"/>
              <a:buNone/>
            </a:pPr>
            <a:r>
              <a:rPr b="0" i="0" lang="hu-HU" sz="2800" u="none" cap="none" strike="noStrike">
                <a:solidFill>
                  <a:schemeClr val="dk1"/>
                </a:solidFill>
                <a:latin typeface="Calibri"/>
                <a:ea typeface="Calibri"/>
                <a:cs typeface="Calibri"/>
                <a:sym typeface="Calibri"/>
              </a:rPr>
              <a:t>	</a:t>
            </a:r>
          </a:p>
        </p:txBody>
      </p:sp>
      <p:sp>
        <p:nvSpPr>
          <p:cNvPr id="450" name="Shape 450"/>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51" name="Shape 451"/>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52" name="Shape 45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Shape 45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58" name="Shape 458"/>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25000"/>
              <a:buFont typeface="Arial"/>
              <a:buNone/>
            </a:pPr>
            <a:r>
              <a:rPr b="0" i="0" lang="hu-HU" sz="2800" u="none" cap="none" strike="noStrike">
                <a:solidFill>
                  <a:schemeClr val="dk1"/>
                </a:solidFill>
                <a:latin typeface="Calibri"/>
                <a:ea typeface="Calibri"/>
                <a:cs typeface="Calibri"/>
                <a:sym typeface="Calibri"/>
              </a:rPr>
              <a:t>„ minden külső mérnöki létesítmény adott ingatlanra gyakorolt értékcsökkentése három tényező együttállásával értelmezhető:</a:t>
            </a:r>
          </a:p>
          <a:p>
            <a:pPr indent="-285750" lvl="1" marL="742950" marR="0" rtl="0" algn="l">
              <a:spcBef>
                <a:spcPts val="560"/>
              </a:spcBef>
              <a:spcAft>
                <a:spcPts val="0"/>
              </a:spcAft>
              <a:buClr>
                <a:schemeClr val="dk1"/>
              </a:buClr>
              <a:buSzPct val="100000"/>
              <a:buFont typeface="Arial"/>
              <a:buChar char="–"/>
            </a:pPr>
            <a:r>
              <a:rPr b="0" i="0" lang="hu-HU" sz="2800" u="none" cap="none" strike="noStrike">
                <a:solidFill>
                  <a:schemeClr val="dk1"/>
                </a:solidFill>
                <a:latin typeface="Calibri"/>
                <a:ea typeface="Calibri"/>
                <a:cs typeface="Calibri"/>
                <a:sym typeface="Calibri"/>
              </a:rPr>
              <a:t>a vizsgált ingatlan adottságainak</a:t>
            </a:r>
          </a:p>
          <a:p>
            <a:pPr indent="-285750" lvl="1" marL="742950" marR="0" rtl="0" algn="l">
              <a:spcBef>
                <a:spcPts val="560"/>
              </a:spcBef>
              <a:spcAft>
                <a:spcPts val="0"/>
              </a:spcAft>
              <a:buClr>
                <a:schemeClr val="dk1"/>
              </a:buClr>
              <a:buSzPct val="100000"/>
              <a:buFont typeface="Arial"/>
              <a:buChar char="–"/>
            </a:pPr>
            <a:r>
              <a:rPr b="0" i="0" lang="hu-HU" sz="2800" u="none" cap="none" strike="noStrike">
                <a:solidFill>
                  <a:schemeClr val="dk1"/>
                </a:solidFill>
                <a:latin typeface="Calibri"/>
                <a:ea typeface="Calibri"/>
                <a:cs typeface="Calibri"/>
                <a:sym typeface="Calibri"/>
              </a:rPr>
              <a:t>a mérnöki létesítmény adottságainak, és</a:t>
            </a:r>
          </a:p>
          <a:p>
            <a:pPr indent="-285750" lvl="1" marL="742950" marR="0" rtl="0" algn="l">
              <a:spcBef>
                <a:spcPts val="560"/>
              </a:spcBef>
              <a:spcAft>
                <a:spcPts val="0"/>
              </a:spcAft>
              <a:buClr>
                <a:schemeClr val="dk1"/>
              </a:buClr>
              <a:buSzPct val="100000"/>
              <a:buFont typeface="Arial"/>
              <a:buChar char="–"/>
            </a:pPr>
            <a:r>
              <a:rPr b="0" i="0" lang="hu-HU" sz="2800" u="none" cap="none" strike="noStrike">
                <a:solidFill>
                  <a:schemeClr val="dk1"/>
                </a:solidFill>
                <a:latin typeface="Calibri"/>
                <a:ea typeface="Calibri"/>
                <a:cs typeface="Calibri"/>
                <a:sym typeface="Calibri"/>
              </a:rPr>
              <a:t> ezen fentiek kölcsönhatásának együttes elemzésével lehet felelős véleményt adni az értékcsökkenés mértékéről” </a:t>
            </a:r>
          </a:p>
          <a:p>
            <a:pPr indent="-285750" lvl="1" marL="742950" marR="0" rtl="0" algn="l">
              <a:spcBef>
                <a:spcPts val="560"/>
              </a:spcBef>
              <a:spcAft>
                <a:spcPts val="0"/>
              </a:spcAft>
              <a:buClr>
                <a:schemeClr val="dk1"/>
              </a:buClr>
              <a:buSzPct val="25000"/>
              <a:buFont typeface="Arial"/>
              <a:buNone/>
            </a:pPr>
            <a:r>
              <a:rPr b="0" i="0" lang="hu-HU" sz="2800" u="none" cap="none" strike="noStrike">
                <a:solidFill>
                  <a:schemeClr val="dk1"/>
                </a:solidFill>
                <a:latin typeface="Calibri"/>
                <a:ea typeface="Calibri"/>
                <a:cs typeface="Calibri"/>
                <a:sym typeface="Calibri"/>
              </a:rPr>
              <a:t>							( Hajnal, 2012 )</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459" name="Shape 45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60" name="Shape 46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61" name="Shape 46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67" name="Shape 467"/>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 kérdőívben bemutattam az érintett ingatlanokat és a tervezett utat, valamint két kiválasztott tipikusnak tekinthető ingatlan-csoport esetében ismertettem az úttal való kölcsönhatásokat ( távolság, láthatóság ). </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SzPct val="25000"/>
              <a:buFont typeface="Arial"/>
              <a:buNone/>
            </a:pPr>
            <a:r>
              <a:rPr b="0" i="0" lang="hu-HU" sz="3200" u="none" cap="none" strike="noStrike">
                <a:solidFill>
                  <a:schemeClr val="dk1"/>
                </a:solidFill>
                <a:latin typeface="Calibri"/>
                <a:ea typeface="Calibri"/>
                <a:cs typeface="Calibri"/>
                <a:sym typeface="Calibri"/>
              </a:rPr>
              <a:t>	(Az értékelés során azzal a feltételezéssel éltem, hogy a károsító hatás az úttól távolodva lineárisan csökken.)</a:t>
            </a:r>
          </a:p>
          <a:p>
            <a:pPr indent="-342900" lvl="0" marL="342900" marR="0" rtl="0" algn="l">
              <a:lnSpc>
                <a:spcPct val="90000"/>
              </a:lnSpc>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468" name="Shape 468"/>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69" name="Shape 469"/>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70" name="Shape 47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A FELMÉRÉS EREDMÉNYEI</a:t>
            </a:r>
          </a:p>
        </p:txBody>
      </p:sp>
      <p:sp>
        <p:nvSpPr>
          <p:cNvPr id="476" name="Shape 476"/>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Az elkerülő út melletti szélső ingatlanok értékcsökkenése:</a:t>
            </a:r>
            <a:br>
              <a:rPr b="1" i="0" lang="hu-HU" sz="2240" u="none" cap="none" strike="noStrike">
                <a:solidFill>
                  <a:schemeClr val="dk1"/>
                </a:solidFill>
                <a:latin typeface="Calibri"/>
                <a:ea typeface="Calibri"/>
                <a:cs typeface="Calibri"/>
                <a:sym typeface="Calibri"/>
              </a:rPr>
            </a:br>
          </a:p>
          <a:p>
            <a:pPr indent="-342900" lvl="0" marL="342900" marR="0" rtl="0" algn="l">
              <a:lnSpc>
                <a:spcPct val="80000"/>
              </a:lnSpc>
              <a:spcBef>
                <a:spcPts val="448"/>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	A) Lakóházzal beépített ingatlanok</a:t>
            </a:r>
          </a:p>
          <a:p>
            <a:pPr indent="-342900" lvl="0" marL="342900" marR="0" rtl="0" algn="l">
              <a:lnSpc>
                <a:spcPct val="80000"/>
              </a:lnSpc>
              <a:spcBef>
                <a:spcPts val="448"/>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	</a:t>
            </a:r>
            <a:r>
              <a:rPr b="0" i="0" lang="hu-HU" sz="2240" u="none" cap="none" strike="noStrike">
                <a:solidFill>
                  <a:schemeClr val="dk1"/>
                </a:solidFill>
                <a:latin typeface="Calibri"/>
                <a:ea typeface="Calibri"/>
                <a:cs typeface="Calibri"/>
                <a:sym typeface="Calibri"/>
              </a:rPr>
              <a:t>Szakértők által becsült minimális értékcsökkenés szórása: 10-30 %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maximális értékcsökkenés szórása: 12-50%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átlagos értékcsökkenés: 23,33% ~ </a:t>
            </a:r>
            <a:r>
              <a:rPr b="1" i="0" lang="hu-HU" sz="2240" u="none" cap="none" strike="noStrike">
                <a:solidFill>
                  <a:schemeClr val="dk1"/>
                </a:solidFill>
                <a:latin typeface="Calibri"/>
                <a:ea typeface="Calibri"/>
                <a:cs typeface="Calibri"/>
                <a:sym typeface="Calibri"/>
              </a:rPr>
              <a:t>25 %</a:t>
            </a:r>
          </a:p>
          <a:p>
            <a:pPr indent="-342900" lvl="0" marL="342900" marR="0" rtl="0" algn="l">
              <a:lnSpc>
                <a:spcPct val="80000"/>
              </a:lnSpc>
              <a:spcBef>
                <a:spcPts val="448"/>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	     </a:t>
            </a:r>
            <a:r>
              <a:rPr b="0" i="0" lang="hu-HU" sz="2240" u="none" cap="none" strike="noStrike">
                <a:solidFill>
                  <a:schemeClr val="dk1"/>
                </a:solidFill>
                <a:latin typeface="Calibri"/>
                <a:ea typeface="Calibri"/>
                <a:cs typeface="Calibri"/>
                <a:sym typeface="Calibri"/>
              </a:rPr>
              <a:t>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a:t>
            </a:r>
            <a:r>
              <a:rPr b="1" i="0" lang="hu-HU" sz="2240" u="none" cap="none" strike="noStrike">
                <a:solidFill>
                  <a:schemeClr val="dk1"/>
                </a:solidFill>
                <a:latin typeface="Calibri"/>
                <a:ea typeface="Calibri"/>
                <a:cs typeface="Calibri"/>
                <a:sym typeface="Calibri"/>
              </a:rPr>
              <a:t>B) Beépítetlen telkek</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minimális értékcsökkenés szórása: 5-50 %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maximális értékcsökkenés szórása: 20-70%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átlagos értékcsökkenés: 35,5 % ~ </a:t>
            </a:r>
            <a:r>
              <a:rPr b="1" i="0" lang="hu-HU" sz="2240" u="none" cap="none" strike="noStrike">
                <a:solidFill>
                  <a:schemeClr val="dk1"/>
                </a:solidFill>
                <a:latin typeface="Calibri"/>
                <a:ea typeface="Calibri"/>
                <a:cs typeface="Calibri"/>
                <a:sym typeface="Calibri"/>
              </a:rPr>
              <a:t>35 %</a:t>
            </a:r>
          </a:p>
          <a:p>
            <a:pPr indent="-342900" lvl="0" marL="342900" marR="0" rtl="0" algn="l">
              <a:lnSpc>
                <a:spcPct val="80000"/>
              </a:lnSpc>
              <a:spcBef>
                <a:spcPts val="448"/>
              </a:spcBef>
              <a:buClr>
                <a:schemeClr val="dk1"/>
              </a:buClr>
              <a:buSzPct val="101818"/>
              <a:buFont typeface="Arial"/>
              <a:buNone/>
            </a:pPr>
            <a:r>
              <a:t/>
            </a:r>
            <a:endParaRPr b="0" i="0" sz="2240" u="none" cap="none" strike="noStrike">
              <a:solidFill>
                <a:schemeClr val="dk1"/>
              </a:solidFill>
              <a:latin typeface="Calibri"/>
              <a:ea typeface="Calibri"/>
              <a:cs typeface="Calibri"/>
              <a:sym typeface="Calibri"/>
            </a:endParaRPr>
          </a:p>
        </p:txBody>
      </p:sp>
      <p:sp>
        <p:nvSpPr>
          <p:cNvPr id="477" name="Shape 47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78" name="Shape 47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79" name="Shape 47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Shape 48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85" name="Shape 485"/>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Elkerülő úttól 100-150 méterre lévő ingatlanok értékcsökkenése</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a:t>
            </a:r>
          </a:p>
          <a:p>
            <a:pPr indent="-342900" lvl="0" marL="342900" marR="0" rtl="0" algn="l">
              <a:lnSpc>
                <a:spcPct val="80000"/>
              </a:lnSpc>
              <a:spcBef>
                <a:spcPts val="448"/>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	     C) Lakóházzal beépített ingatlanok</a:t>
            </a:r>
            <a:br>
              <a:rPr b="1" i="0" lang="hu-HU" sz="2240" u="none" cap="none" strike="noStrike">
                <a:solidFill>
                  <a:schemeClr val="dk1"/>
                </a:solidFill>
                <a:latin typeface="Calibri"/>
                <a:ea typeface="Calibri"/>
                <a:cs typeface="Calibri"/>
                <a:sym typeface="Calibri"/>
              </a:rPr>
            </a:br>
            <a:r>
              <a:rPr b="1" i="0" lang="hu-HU" sz="2240" u="none" cap="none" strike="noStrike">
                <a:solidFill>
                  <a:schemeClr val="dk1"/>
                </a:solidFill>
                <a:latin typeface="Calibri"/>
                <a:ea typeface="Calibri"/>
                <a:cs typeface="Calibri"/>
                <a:sym typeface="Calibri"/>
              </a:rPr>
              <a:t>     </a:t>
            </a:r>
            <a:r>
              <a:rPr b="0" i="0" lang="hu-HU" sz="2240" u="none" cap="none" strike="noStrike">
                <a:solidFill>
                  <a:schemeClr val="dk1"/>
                </a:solidFill>
                <a:latin typeface="Calibri"/>
                <a:ea typeface="Calibri"/>
                <a:cs typeface="Calibri"/>
                <a:sym typeface="Calibri"/>
              </a:rPr>
              <a:t>Szakértők által becsült minimális értékcsökkenés szórása: 0-20 %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maximális értékcsökkenés szórása: 5-40 %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átlagos értékcsökkenés: 11,22 % ~ </a:t>
            </a:r>
            <a:r>
              <a:rPr b="1" i="0" lang="hu-HU" sz="2240" u="none" cap="none" strike="noStrike">
                <a:solidFill>
                  <a:schemeClr val="dk1"/>
                </a:solidFill>
                <a:latin typeface="Calibri"/>
                <a:ea typeface="Calibri"/>
                <a:cs typeface="Calibri"/>
                <a:sym typeface="Calibri"/>
              </a:rPr>
              <a:t>10 %	</a:t>
            </a:r>
          </a:p>
          <a:p>
            <a:pPr indent="-342900" lvl="0" marL="342900" marR="0" rtl="0" algn="l">
              <a:lnSpc>
                <a:spcPct val="80000"/>
              </a:lnSpc>
              <a:spcBef>
                <a:spcPts val="448"/>
              </a:spcBef>
              <a:spcAft>
                <a:spcPts val="0"/>
              </a:spcAft>
              <a:buClr>
                <a:schemeClr val="dk1"/>
              </a:buClr>
              <a:buSzPct val="25000"/>
              <a:buFont typeface="Arial"/>
              <a:buNone/>
            </a:pPr>
            <a:r>
              <a:rPr b="1" i="0" lang="hu-HU" sz="2240" u="none" cap="none" strike="noStrike">
                <a:solidFill>
                  <a:schemeClr val="dk1"/>
                </a:solidFill>
                <a:latin typeface="Calibri"/>
                <a:ea typeface="Calibri"/>
                <a:cs typeface="Calibri"/>
                <a:sym typeface="Calibri"/>
              </a:rPr>
              <a:t>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a:t>
            </a:r>
            <a:r>
              <a:rPr b="1" i="0" lang="hu-HU" sz="2240" u="none" cap="none" strike="noStrike">
                <a:solidFill>
                  <a:schemeClr val="dk1"/>
                </a:solidFill>
                <a:latin typeface="Calibri"/>
                <a:ea typeface="Calibri"/>
                <a:cs typeface="Calibri"/>
                <a:sym typeface="Calibri"/>
              </a:rPr>
              <a:t>D) Beépítetlen telkek</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minimális értékcsökkenés szórása: 0-40 %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max. értékcsökkenés szórása: 10-50 % </a:t>
            </a:r>
          </a:p>
          <a:p>
            <a:pPr indent="-342900" lvl="0" marL="342900" marR="0" rtl="0" algn="l">
              <a:lnSpc>
                <a:spcPct val="80000"/>
              </a:lnSpc>
              <a:spcBef>
                <a:spcPts val="448"/>
              </a:spcBef>
              <a:spcAft>
                <a:spcPts val="0"/>
              </a:spcAft>
              <a:buClr>
                <a:schemeClr val="dk1"/>
              </a:buClr>
              <a:buSzPct val="25000"/>
              <a:buFont typeface="Arial"/>
              <a:buNone/>
            </a:pPr>
            <a:r>
              <a:rPr b="0" i="0" lang="hu-HU" sz="2240" u="none" cap="none" strike="noStrike">
                <a:solidFill>
                  <a:schemeClr val="dk1"/>
                </a:solidFill>
                <a:latin typeface="Calibri"/>
                <a:ea typeface="Calibri"/>
                <a:cs typeface="Calibri"/>
                <a:sym typeface="Calibri"/>
              </a:rPr>
              <a:t>	     Szakértők által becsült átlagos értékcsökkenés: 17,61 % </a:t>
            </a:r>
            <a:r>
              <a:rPr b="1" i="0" lang="hu-HU" sz="2240" u="none" cap="none" strike="noStrike">
                <a:solidFill>
                  <a:schemeClr val="dk1"/>
                </a:solidFill>
                <a:latin typeface="Calibri"/>
                <a:ea typeface="Calibri"/>
                <a:cs typeface="Calibri"/>
                <a:sym typeface="Calibri"/>
              </a:rPr>
              <a:t>~ 20 %</a:t>
            </a:r>
          </a:p>
          <a:p>
            <a:pPr indent="-342900" lvl="0" marL="342900" marR="0" rtl="0" algn="l">
              <a:lnSpc>
                <a:spcPct val="80000"/>
              </a:lnSpc>
              <a:spcBef>
                <a:spcPts val="448"/>
              </a:spcBef>
              <a:buClr>
                <a:schemeClr val="dk1"/>
              </a:buClr>
              <a:buSzPct val="101818"/>
              <a:buFont typeface="Arial"/>
              <a:buNone/>
            </a:pPr>
            <a:r>
              <a:t/>
            </a:r>
            <a:endParaRPr b="0" i="0" sz="2240" u="none" cap="none" strike="noStrike">
              <a:solidFill>
                <a:schemeClr val="dk1"/>
              </a:solidFill>
              <a:latin typeface="Calibri"/>
              <a:ea typeface="Calibri"/>
              <a:cs typeface="Calibri"/>
              <a:sym typeface="Calibri"/>
            </a:endParaRPr>
          </a:p>
        </p:txBody>
      </p:sp>
      <p:sp>
        <p:nvSpPr>
          <p:cNvPr id="486" name="Shape 486"/>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87" name="Shape 487"/>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88" name="Shape 48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94" name="Shape 494"/>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25000"/>
              <a:buFont typeface="Arial"/>
              <a:buNone/>
            </a:pPr>
            <a:r>
              <a:rPr b="0" i="0" lang="hu-HU" sz="2000" u="none" cap="none" strike="noStrike">
                <a:solidFill>
                  <a:schemeClr val="dk1"/>
                </a:solidFill>
                <a:latin typeface="Calibri"/>
                <a:ea typeface="Calibri"/>
                <a:cs typeface="Calibri"/>
                <a:sym typeface="Calibri"/>
              </a:rPr>
              <a:t>	A szakértőket megkérdeztem arról is, hogy az út környezeti terhelését milyen szélességű sávban vizsgálnák. Lényegében arra kellett választ adniuk, hogy tapasztalatuk szerint az elkerülő úttól legfeljebb milyen távolságban jelentkezhet az ingatlanok értékét befolyásoló tényezők hatása.</a:t>
            </a:r>
            <a:br>
              <a:rPr b="0" i="0" lang="hu-HU" sz="2000" u="none" cap="none" strike="noStrike">
                <a:solidFill>
                  <a:schemeClr val="dk1"/>
                </a:solidFill>
                <a:latin typeface="Calibri"/>
                <a:ea typeface="Calibri"/>
                <a:cs typeface="Calibri"/>
                <a:sym typeface="Calibri"/>
              </a:rPr>
            </a:br>
            <a:r>
              <a:rPr b="0" i="0" lang="hu-HU" sz="2000" u="none" cap="none" strike="noStrike">
                <a:solidFill>
                  <a:schemeClr val="dk1"/>
                </a:solidFill>
                <a:latin typeface="Calibri"/>
                <a:ea typeface="Calibri"/>
                <a:cs typeface="Calibri"/>
                <a:sym typeface="Calibri"/>
              </a:rPr>
              <a:t>Válaszaikat az alábbiakban összesítem: </a:t>
            </a:r>
          </a:p>
          <a:p>
            <a:pPr indent="-342900" lvl="0" marL="342900" marR="0" rtl="0" algn="l">
              <a:lnSpc>
                <a:spcPct val="80000"/>
              </a:lnSpc>
              <a:spcBef>
                <a:spcPts val="400"/>
              </a:spcBef>
              <a:spcAft>
                <a:spcPts val="0"/>
              </a:spcAft>
              <a:buClr>
                <a:schemeClr val="dk1"/>
              </a:buClr>
              <a:buSzPct val="25000"/>
              <a:buFont typeface="Arial"/>
              <a:buNone/>
            </a:pPr>
            <a:r>
              <a:rPr b="0" i="0" lang="hu-HU" sz="2000" u="none" cap="none" strike="noStrike">
                <a:solidFill>
                  <a:schemeClr val="dk1"/>
                </a:solidFill>
                <a:latin typeface="Calibri"/>
                <a:ea typeface="Calibri"/>
                <a:cs typeface="Calibri"/>
                <a:sym typeface="Calibri"/>
              </a:rPr>
              <a:t> </a:t>
            </a:r>
          </a:p>
          <a:p>
            <a:pPr indent="-342900" lvl="0" marL="342900" marR="0" rtl="0" algn="l">
              <a:lnSpc>
                <a:spcPct val="80000"/>
              </a:lnSpc>
              <a:spcBef>
                <a:spcPts val="400"/>
              </a:spcBef>
              <a:spcAft>
                <a:spcPts val="0"/>
              </a:spcAft>
              <a:buClr>
                <a:schemeClr val="dk1"/>
              </a:buClr>
              <a:buSzPct val="25000"/>
              <a:buFont typeface="Arial"/>
              <a:buNone/>
            </a:pPr>
            <a:r>
              <a:rPr b="1" i="0" lang="hu-HU" sz="2000" u="none" cap="none" strike="noStrike">
                <a:solidFill>
                  <a:schemeClr val="dk1"/>
                </a:solidFill>
                <a:latin typeface="Calibri"/>
                <a:ea typeface="Calibri"/>
                <a:cs typeface="Calibri"/>
                <a:sym typeface="Calibri"/>
              </a:rPr>
              <a:t>	Hatásterület szélessége ( Nyomvonaltól számított méterben)</a:t>
            </a:r>
          </a:p>
          <a:p>
            <a:pPr indent="-342900" lvl="0" marL="342900" marR="0" rtl="0" algn="l">
              <a:lnSpc>
                <a:spcPct val="80000"/>
              </a:lnSpc>
              <a:spcBef>
                <a:spcPts val="400"/>
              </a:spcBef>
              <a:spcAft>
                <a:spcPts val="0"/>
              </a:spcAft>
              <a:buClr>
                <a:schemeClr val="dk1"/>
              </a:buClr>
              <a:buSzPct val="25000"/>
              <a:buFont typeface="Arial"/>
              <a:buNone/>
            </a:pPr>
            <a:r>
              <a:rPr b="1" i="0" lang="hu-HU" sz="2000" u="none" cap="none" strike="noStrike">
                <a:solidFill>
                  <a:schemeClr val="dk1"/>
                </a:solidFill>
                <a:latin typeface="Calibri"/>
                <a:ea typeface="Calibri"/>
                <a:cs typeface="Calibri"/>
                <a:sym typeface="Calibri"/>
              </a:rPr>
              <a:t> </a:t>
            </a:r>
          </a:p>
          <a:p>
            <a:pPr indent="-342900" lvl="0" marL="342900" marR="0" rtl="0" algn="l">
              <a:lnSpc>
                <a:spcPct val="80000"/>
              </a:lnSpc>
              <a:spcBef>
                <a:spcPts val="400"/>
              </a:spcBef>
              <a:spcAft>
                <a:spcPts val="0"/>
              </a:spcAft>
              <a:buClr>
                <a:schemeClr val="dk1"/>
              </a:buClr>
              <a:buSzPct val="25000"/>
              <a:buFont typeface="Arial"/>
              <a:buNone/>
            </a:pPr>
            <a:r>
              <a:rPr b="0" i="0" lang="hu-HU" sz="2000" u="none" cap="none" strike="noStrike">
                <a:solidFill>
                  <a:schemeClr val="dk1"/>
                </a:solidFill>
                <a:latin typeface="Calibri"/>
                <a:ea typeface="Calibri"/>
                <a:cs typeface="Calibri"/>
                <a:sym typeface="Calibri"/>
              </a:rPr>
              <a:t>	a) </a:t>
            </a:r>
            <a:r>
              <a:rPr b="1" i="0" lang="hu-HU" sz="2000" u="none" cap="none" strike="noStrike">
                <a:solidFill>
                  <a:schemeClr val="dk1"/>
                </a:solidFill>
                <a:latin typeface="Calibri"/>
                <a:ea typeface="Calibri"/>
                <a:cs typeface="Calibri"/>
                <a:sym typeface="Calibri"/>
              </a:rPr>
              <a:t>Építési zaj és rezgés</a:t>
            </a:r>
            <a:r>
              <a:rPr b="0" i="0" lang="hu-HU" sz="2000" u="none" cap="none" strike="noStrike">
                <a:solidFill>
                  <a:schemeClr val="dk1"/>
                </a:solidFill>
                <a:latin typeface="Calibri"/>
                <a:ea typeface="Calibri"/>
                <a:cs typeface="Calibri"/>
                <a:sym typeface="Calibri"/>
              </a:rPr>
              <a:t> hatásterület átlagosan: </a:t>
            </a:r>
            <a:r>
              <a:rPr b="1" i="0" lang="hu-HU" sz="2000" u="none" cap="none" strike="noStrike">
                <a:solidFill>
                  <a:schemeClr val="dk1"/>
                </a:solidFill>
                <a:latin typeface="Calibri"/>
                <a:ea typeface="Calibri"/>
                <a:cs typeface="Calibri"/>
                <a:sym typeface="Calibri"/>
              </a:rPr>
              <a:t>150 m  ( </a:t>
            </a:r>
            <a:r>
              <a:rPr b="0" i="0" lang="hu-HU" sz="2000" u="none" cap="none" strike="noStrike">
                <a:solidFill>
                  <a:schemeClr val="dk1"/>
                </a:solidFill>
                <a:latin typeface="Calibri"/>
                <a:ea typeface="Calibri"/>
                <a:cs typeface="Calibri"/>
                <a:sym typeface="Calibri"/>
              </a:rPr>
              <a:t>Szórás: 50-350 m)</a:t>
            </a:r>
            <a:br>
              <a:rPr b="0" i="0" lang="hu-HU" sz="2000" u="none" cap="none" strike="noStrike">
                <a:solidFill>
                  <a:schemeClr val="dk1"/>
                </a:solidFill>
                <a:latin typeface="Calibri"/>
                <a:ea typeface="Calibri"/>
                <a:cs typeface="Calibri"/>
                <a:sym typeface="Calibri"/>
              </a:rPr>
            </a:br>
            <a:r>
              <a:rPr b="0" i="0" lang="hu-HU" sz="2000" u="none" cap="none" strike="noStrike">
                <a:solidFill>
                  <a:schemeClr val="dk1"/>
                </a:solidFill>
                <a:latin typeface="Calibri"/>
                <a:ea typeface="Calibri"/>
                <a:cs typeface="Calibri"/>
                <a:sym typeface="Calibri"/>
              </a:rPr>
              <a:t>b)</a:t>
            </a:r>
            <a:r>
              <a:rPr b="1" i="0" lang="hu-HU" sz="2000" u="none" cap="none" strike="noStrike">
                <a:solidFill>
                  <a:schemeClr val="dk1"/>
                </a:solidFill>
                <a:latin typeface="Calibri"/>
                <a:ea typeface="Calibri"/>
                <a:cs typeface="Calibri"/>
                <a:sym typeface="Calibri"/>
              </a:rPr>
              <a:t> Használati zaj és rezgés </a:t>
            </a:r>
            <a:r>
              <a:rPr b="0" i="0" lang="hu-HU" sz="2000" u="none" cap="none" strike="noStrike">
                <a:solidFill>
                  <a:schemeClr val="dk1"/>
                </a:solidFill>
                <a:latin typeface="Calibri"/>
                <a:ea typeface="Calibri"/>
                <a:cs typeface="Calibri"/>
                <a:sym typeface="Calibri"/>
              </a:rPr>
              <a:t>hatásterület átlagosan </a:t>
            </a:r>
            <a:r>
              <a:rPr b="1" i="0" lang="hu-HU" sz="2000" u="none" cap="none" strike="noStrike">
                <a:solidFill>
                  <a:schemeClr val="dk1"/>
                </a:solidFill>
                <a:latin typeface="Calibri"/>
                <a:ea typeface="Calibri"/>
                <a:cs typeface="Calibri"/>
                <a:sym typeface="Calibri"/>
              </a:rPr>
              <a:t>200 m </a:t>
            </a:r>
            <a:r>
              <a:rPr b="0" i="0" lang="hu-HU" sz="2000" u="none" cap="none" strike="noStrike">
                <a:solidFill>
                  <a:schemeClr val="dk1"/>
                </a:solidFill>
                <a:latin typeface="Calibri"/>
                <a:ea typeface="Calibri"/>
                <a:cs typeface="Calibri"/>
                <a:sym typeface="Calibri"/>
              </a:rPr>
              <a:t>( Szórás: 50– 300m )</a:t>
            </a:r>
            <a:br>
              <a:rPr b="0" i="0" lang="hu-HU" sz="2000" u="none" cap="none" strike="noStrike">
                <a:solidFill>
                  <a:schemeClr val="dk1"/>
                </a:solidFill>
                <a:latin typeface="Calibri"/>
                <a:ea typeface="Calibri"/>
                <a:cs typeface="Calibri"/>
                <a:sym typeface="Calibri"/>
              </a:rPr>
            </a:br>
            <a:r>
              <a:rPr b="0" i="0" lang="hu-HU" sz="2000" u="none" cap="none" strike="noStrike">
                <a:solidFill>
                  <a:schemeClr val="dk1"/>
                </a:solidFill>
                <a:latin typeface="Calibri"/>
                <a:ea typeface="Calibri"/>
                <a:cs typeface="Calibri"/>
                <a:sym typeface="Calibri"/>
              </a:rPr>
              <a:t>c) </a:t>
            </a:r>
            <a:r>
              <a:rPr b="1" i="0" lang="hu-HU" sz="2000" u="none" cap="none" strike="noStrike">
                <a:solidFill>
                  <a:schemeClr val="dk1"/>
                </a:solidFill>
                <a:latin typeface="Calibri"/>
                <a:ea typeface="Calibri"/>
                <a:cs typeface="Calibri"/>
                <a:sym typeface="Calibri"/>
              </a:rPr>
              <a:t>Levegőszennyezés</a:t>
            </a:r>
            <a:r>
              <a:rPr b="0" i="0" lang="hu-HU" sz="2000" u="none" cap="none" strike="noStrike">
                <a:solidFill>
                  <a:schemeClr val="dk1"/>
                </a:solidFill>
                <a:latin typeface="Calibri"/>
                <a:ea typeface="Calibri"/>
                <a:cs typeface="Calibri"/>
                <a:sym typeface="Calibri"/>
              </a:rPr>
              <a:t> hatásterület átlagosan </a:t>
            </a:r>
            <a:r>
              <a:rPr b="1" i="0" lang="hu-HU" sz="2000" u="none" cap="none" strike="noStrike">
                <a:solidFill>
                  <a:schemeClr val="dk1"/>
                </a:solidFill>
                <a:latin typeface="Calibri"/>
                <a:ea typeface="Calibri"/>
                <a:cs typeface="Calibri"/>
                <a:sym typeface="Calibri"/>
              </a:rPr>
              <a:t>300 m </a:t>
            </a:r>
            <a:r>
              <a:rPr b="0" i="0" lang="hu-HU" sz="2000" u="none" cap="none" strike="noStrike">
                <a:solidFill>
                  <a:schemeClr val="dk1"/>
                </a:solidFill>
                <a:latin typeface="Calibri"/>
                <a:ea typeface="Calibri"/>
                <a:cs typeface="Calibri"/>
                <a:sym typeface="Calibri"/>
              </a:rPr>
              <a:t>( Szórás: 100 – 500 m )</a:t>
            </a:r>
            <a:br>
              <a:rPr b="0" i="0" lang="hu-HU" sz="2000" u="none" cap="none" strike="noStrike">
                <a:solidFill>
                  <a:schemeClr val="dk1"/>
                </a:solidFill>
                <a:latin typeface="Calibri"/>
                <a:ea typeface="Calibri"/>
                <a:cs typeface="Calibri"/>
                <a:sym typeface="Calibri"/>
              </a:rPr>
            </a:br>
            <a:r>
              <a:rPr b="0" i="0" lang="hu-HU" sz="2000" u="none" cap="none" strike="noStrike">
                <a:solidFill>
                  <a:schemeClr val="dk1"/>
                </a:solidFill>
                <a:latin typeface="Calibri"/>
                <a:ea typeface="Calibri"/>
                <a:cs typeface="Calibri"/>
                <a:sym typeface="Calibri"/>
              </a:rPr>
              <a:t>d) </a:t>
            </a:r>
            <a:r>
              <a:rPr b="1" i="0" lang="hu-HU" sz="2000" u="none" cap="none" strike="noStrike">
                <a:solidFill>
                  <a:schemeClr val="dk1"/>
                </a:solidFill>
                <a:latin typeface="Calibri"/>
                <a:ea typeface="Calibri"/>
                <a:cs typeface="Calibri"/>
                <a:sym typeface="Calibri"/>
              </a:rPr>
              <a:t>Presztízsromlás</a:t>
            </a:r>
            <a:r>
              <a:rPr b="0" i="0" lang="hu-HU" sz="2000" u="none" cap="none" strike="noStrike">
                <a:solidFill>
                  <a:schemeClr val="dk1"/>
                </a:solidFill>
                <a:latin typeface="Calibri"/>
                <a:ea typeface="Calibri"/>
                <a:cs typeface="Calibri"/>
                <a:sym typeface="Calibri"/>
              </a:rPr>
              <a:t> hatásterülete átlagosan </a:t>
            </a:r>
            <a:r>
              <a:rPr b="1" i="0" lang="hu-HU" sz="2000" u="none" cap="none" strike="noStrike">
                <a:solidFill>
                  <a:schemeClr val="dk1"/>
                </a:solidFill>
                <a:latin typeface="Calibri"/>
                <a:ea typeface="Calibri"/>
                <a:cs typeface="Calibri"/>
                <a:sym typeface="Calibri"/>
              </a:rPr>
              <a:t>300 m illetve a Kálvária domb 	egésze</a:t>
            </a:r>
            <a:br>
              <a:rPr b="1" i="0" lang="hu-HU" sz="2000" u="none" cap="none" strike="noStrike">
                <a:solidFill>
                  <a:schemeClr val="dk1"/>
                </a:solidFill>
                <a:latin typeface="Calibri"/>
                <a:ea typeface="Calibri"/>
                <a:cs typeface="Calibri"/>
                <a:sym typeface="Calibri"/>
              </a:rPr>
            </a:br>
          </a:p>
          <a:p>
            <a:pPr indent="-342900" lvl="0" marL="342900" marR="0" rtl="0" algn="l">
              <a:lnSpc>
                <a:spcPct val="80000"/>
              </a:lnSpc>
              <a:spcBef>
                <a:spcPts val="400"/>
              </a:spcBef>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p:txBody>
      </p:sp>
      <p:sp>
        <p:nvSpPr>
          <p:cNvPr id="495" name="Shape 49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496" name="Shape 49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497" name="Shape 49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22" name="Shape 12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23" name="Shape 12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Légifotó 3.jpg" id="124" name="Shape 124"/>
          <p:cNvPicPr preferRelativeResize="0"/>
          <p:nvPr/>
        </p:nvPicPr>
        <p:blipFill rotWithShape="1">
          <a:blip r:embed="rId3">
            <a:alphaModFix/>
          </a:blip>
          <a:srcRect b="0" l="0" r="0" t="0"/>
          <a:stretch/>
        </p:blipFill>
        <p:spPr>
          <a:xfrm>
            <a:off x="1104900" y="838200"/>
            <a:ext cx="6934200" cy="5181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Korlátozó feltétel</a:t>
            </a:r>
          </a:p>
        </p:txBody>
      </p:sp>
      <p:sp>
        <p:nvSpPr>
          <p:cNvPr id="503" name="Shape 503"/>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25000"/>
              <a:buFont typeface="Arial"/>
              <a:buNone/>
            </a:pPr>
            <a:r>
              <a:rPr b="1" i="1" lang="hu-HU" sz="3200" u="none" cap="none" strike="noStrike">
                <a:solidFill>
                  <a:schemeClr val="dk1"/>
                </a:solidFill>
                <a:latin typeface="Calibri"/>
                <a:ea typeface="Calibri"/>
                <a:cs typeface="Calibri"/>
                <a:sym typeface="Calibri"/>
              </a:rPr>
              <a:t>	</a:t>
            </a:r>
            <a:r>
              <a:rPr b="1" i="1" lang="hu-HU" sz="2400" u="none" cap="none" strike="noStrike">
                <a:solidFill>
                  <a:schemeClr val="dk1"/>
                </a:solidFill>
                <a:latin typeface="Calibri"/>
                <a:ea typeface="Calibri"/>
                <a:cs typeface="Calibri"/>
                <a:sym typeface="Calibri"/>
              </a:rPr>
              <a:t>„A számítás során a lakóépületek átlagos alapterületét, állapotát és műszaki adottságait vettem alapul</a:t>
            </a:r>
            <a:r>
              <a:rPr b="0" i="0" lang="hu-HU" sz="2400" u="none" cap="none" strike="noStrike">
                <a:solidFill>
                  <a:schemeClr val="dk1"/>
                </a:solidFill>
                <a:latin typeface="Calibri"/>
                <a:ea typeface="Calibri"/>
                <a:cs typeface="Calibri"/>
                <a:sym typeface="Calibri"/>
              </a:rPr>
              <a:t> annak érdekében, hogy a teljes portfolió együttes értékcsökkenését megkapjam. Tekintettel arra, hogy </a:t>
            </a:r>
            <a:r>
              <a:rPr b="1" i="1" lang="hu-HU" sz="2400" u="none" cap="none" strike="noStrike">
                <a:solidFill>
                  <a:schemeClr val="dk1"/>
                </a:solidFill>
                <a:latin typeface="Calibri"/>
                <a:ea typeface="Calibri"/>
                <a:cs typeface="Calibri"/>
                <a:sym typeface="Calibri"/>
              </a:rPr>
              <a:t>az egyedi ingatlanok mindig különböznek az elméleti átlagtól ezért az egyes ingatlanoknál kimutatott értékcsökkenés önmagában nem vehető figyelembe.  </a:t>
            </a:r>
            <a:r>
              <a:rPr b="0" i="0" lang="hu-HU" sz="2400" u="none" cap="none" strike="noStrike">
                <a:solidFill>
                  <a:schemeClr val="dk1"/>
                </a:solidFill>
                <a:latin typeface="Calibri"/>
                <a:ea typeface="Calibri"/>
                <a:cs typeface="Calibri"/>
                <a:sym typeface="Calibri"/>
              </a:rPr>
              <a:t>Az ingatlanok egyedileg történő szemlézése elengedhetetlen a várható értékcsökkenésük becsléséhez! </a:t>
            </a:r>
            <a:r>
              <a:rPr b="1" i="1" lang="hu-HU" sz="2400" u="none" cap="none" strike="noStrike">
                <a:solidFill>
                  <a:schemeClr val="dk1"/>
                </a:solidFill>
                <a:latin typeface="Calibri"/>
                <a:ea typeface="Calibri"/>
                <a:cs typeface="Calibri"/>
                <a:sym typeface="Calibri"/>
              </a:rPr>
              <a:t>A terület egészére becsült értékcsökkenés csak és kizárólag a teljes portfólió egészére értelmezendő.” </a:t>
            </a:r>
          </a:p>
          <a:p>
            <a:pPr indent="-342900" lvl="0" marL="34290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504" name="Shape 504"/>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05" name="Shape 505"/>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06" name="Shape 50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Shape 51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Jelenlegi nyomvonal</a:t>
            </a:r>
          </a:p>
        </p:txBody>
      </p:sp>
      <p:pic>
        <p:nvPicPr>
          <p:cNvPr descr="Módosított nyomvonal 2016 jún.jpg" id="512" name="Shape 512"/>
          <p:cNvPicPr preferRelativeResize="0"/>
          <p:nvPr>
            <p:ph idx="1" type="body"/>
          </p:nvPr>
        </p:nvPicPr>
        <p:blipFill rotWithShape="1">
          <a:blip r:embed="rId3">
            <a:alphaModFix/>
          </a:blip>
          <a:srcRect b="0" l="0" r="0" t="0"/>
          <a:stretch/>
        </p:blipFill>
        <p:spPr>
          <a:xfrm>
            <a:off x="1979712" y="1340768"/>
            <a:ext cx="5328592" cy="4692553"/>
          </a:xfrm>
          <a:prstGeom prst="rect">
            <a:avLst/>
          </a:prstGeom>
          <a:noFill/>
          <a:ln>
            <a:noFill/>
          </a:ln>
        </p:spPr>
      </p:pic>
      <p:sp>
        <p:nvSpPr>
          <p:cNvPr id="513" name="Shape 51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14" name="Shape 51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15" name="Shape 51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Shape 520"/>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Precedensek</a:t>
            </a:r>
          </a:p>
        </p:txBody>
      </p:sp>
      <p:pic>
        <p:nvPicPr>
          <p:cNvPr descr="Egér út.jpg" id="521" name="Shape 521"/>
          <p:cNvPicPr preferRelativeResize="0"/>
          <p:nvPr>
            <p:ph idx="1" type="body"/>
          </p:nvPr>
        </p:nvPicPr>
        <p:blipFill rotWithShape="1">
          <a:blip r:embed="rId3">
            <a:alphaModFix/>
          </a:blip>
          <a:srcRect b="0" l="0" r="0" t="0"/>
          <a:stretch/>
        </p:blipFill>
        <p:spPr>
          <a:xfrm>
            <a:off x="1043608" y="1124744"/>
            <a:ext cx="7578485" cy="4929411"/>
          </a:xfrm>
          <a:prstGeom prst="rect">
            <a:avLst/>
          </a:prstGeom>
          <a:noFill/>
          <a:ln>
            <a:noFill/>
          </a:ln>
        </p:spPr>
      </p:pic>
      <p:sp>
        <p:nvSpPr>
          <p:cNvPr id="522" name="Shape 522"/>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23" name="Shape 523"/>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24" name="Shape 52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Shape 52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Egér út 2.jpg" id="530" name="Shape 530"/>
          <p:cNvPicPr preferRelativeResize="0"/>
          <p:nvPr>
            <p:ph idx="1" type="body"/>
          </p:nvPr>
        </p:nvPicPr>
        <p:blipFill rotWithShape="1">
          <a:blip r:embed="rId3">
            <a:alphaModFix/>
          </a:blip>
          <a:srcRect b="0" l="0" r="0" t="0"/>
          <a:stretch/>
        </p:blipFill>
        <p:spPr>
          <a:xfrm>
            <a:off x="457200" y="476672"/>
            <a:ext cx="8229600" cy="5340642"/>
          </a:xfrm>
          <a:prstGeom prst="rect">
            <a:avLst/>
          </a:prstGeom>
          <a:noFill/>
          <a:ln>
            <a:noFill/>
          </a:ln>
        </p:spPr>
      </p:pic>
      <p:sp>
        <p:nvSpPr>
          <p:cNvPr id="531" name="Shape 53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32" name="Shape 53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33" name="Shape 53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Ítélet1.jpg" id="539" name="Shape 539"/>
          <p:cNvPicPr preferRelativeResize="0"/>
          <p:nvPr>
            <p:ph idx="1" type="body"/>
          </p:nvPr>
        </p:nvPicPr>
        <p:blipFill rotWithShape="1">
          <a:blip r:embed="rId3">
            <a:alphaModFix/>
          </a:blip>
          <a:srcRect b="0" l="0" r="0" t="0"/>
          <a:stretch/>
        </p:blipFill>
        <p:spPr>
          <a:xfrm>
            <a:off x="539552" y="836712"/>
            <a:ext cx="8219137" cy="4858891"/>
          </a:xfrm>
          <a:prstGeom prst="rect">
            <a:avLst/>
          </a:prstGeom>
          <a:noFill/>
          <a:ln>
            <a:noFill/>
          </a:ln>
        </p:spPr>
      </p:pic>
      <p:sp>
        <p:nvSpPr>
          <p:cNvPr id="540" name="Shape 540"/>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41" name="Shape 541"/>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42" name="Shape 542"/>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Shape 54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ítélet2.jpg" id="548" name="Shape 548"/>
          <p:cNvPicPr preferRelativeResize="0"/>
          <p:nvPr>
            <p:ph idx="1" type="body"/>
          </p:nvPr>
        </p:nvPicPr>
        <p:blipFill rotWithShape="1">
          <a:blip r:embed="rId3">
            <a:alphaModFix/>
          </a:blip>
          <a:srcRect b="0" l="0" r="0" t="0"/>
          <a:stretch/>
        </p:blipFill>
        <p:spPr>
          <a:xfrm>
            <a:off x="395536" y="980728"/>
            <a:ext cx="8407180" cy="4462462"/>
          </a:xfrm>
          <a:prstGeom prst="rect">
            <a:avLst/>
          </a:prstGeom>
          <a:noFill/>
          <a:ln>
            <a:noFill/>
          </a:ln>
        </p:spPr>
      </p:pic>
      <p:sp>
        <p:nvSpPr>
          <p:cNvPr id="549" name="Shape 54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50" name="Shape 55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51" name="Shape 55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Shape 556"/>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Ítélet3.jpg" id="557" name="Shape 557"/>
          <p:cNvPicPr preferRelativeResize="0"/>
          <p:nvPr>
            <p:ph idx="1" type="body"/>
          </p:nvPr>
        </p:nvPicPr>
        <p:blipFill rotWithShape="1">
          <a:blip r:embed="rId3">
            <a:alphaModFix/>
          </a:blip>
          <a:srcRect b="0" l="0" r="0" t="0"/>
          <a:stretch/>
        </p:blipFill>
        <p:spPr>
          <a:xfrm>
            <a:off x="539552" y="1196752"/>
            <a:ext cx="8257734" cy="4610670"/>
          </a:xfrm>
          <a:prstGeom prst="rect">
            <a:avLst/>
          </a:prstGeom>
          <a:noFill/>
          <a:ln>
            <a:noFill/>
          </a:ln>
        </p:spPr>
      </p:pic>
      <p:sp>
        <p:nvSpPr>
          <p:cNvPr id="558" name="Shape 558"/>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59" name="Shape 559"/>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60" name="Shape 56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Shape 565"/>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Ítélet4.jpg" id="566" name="Shape 566"/>
          <p:cNvPicPr preferRelativeResize="0"/>
          <p:nvPr>
            <p:ph idx="1" type="body"/>
          </p:nvPr>
        </p:nvPicPr>
        <p:blipFill rotWithShape="1">
          <a:blip r:embed="rId3">
            <a:alphaModFix/>
          </a:blip>
          <a:srcRect b="0" l="0" r="0" t="0"/>
          <a:stretch/>
        </p:blipFill>
        <p:spPr>
          <a:xfrm>
            <a:off x="539552" y="1124744"/>
            <a:ext cx="8267341" cy="4663628"/>
          </a:xfrm>
          <a:prstGeom prst="rect">
            <a:avLst/>
          </a:prstGeom>
          <a:noFill/>
          <a:ln>
            <a:noFill/>
          </a:ln>
        </p:spPr>
      </p:pic>
      <p:sp>
        <p:nvSpPr>
          <p:cNvPr id="567" name="Shape 567"/>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68" name="Shape 568"/>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69" name="Shape 56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3959" u="none" cap="none" strike="noStrike">
                <a:solidFill>
                  <a:schemeClr val="dk1"/>
                </a:solidFill>
                <a:latin typeface="Calibri"/>
                <a:ea typeface="Calibri"/>
                <a:cs typeface="Calibri"/>
                <a:sym typeface="Calibri"/>
              </a:rPr>
              <a:t>M0 autópálya Csömör és Árpádföld közötti szakasza</a:t>
            </a:r>
          </a:p>
        </p:txBody>
      </p:sp>
      <p:pic>
        <p:nvPicPr>
          <p:cNvPr descr="Térkép Csömör.jpg" id="575" name="Shape 575"/>
          <p:cNvPicPr preferRelativeResize="0"/>
          <p:nvPr>
            <p:ph idx="1" type="body"/>
          </p:nvPr>
        </p:nvPicPr>
        <p:blipFill rotWithShape="1">
          <a:blip r:embed="rId3">
            <a:alphaModFix/>
          </a:blip>
          <a:srcRect b="0" l="0" r="0" t="0"/>
          <a:stretch/>
        </p:blipFill>
        <p:spPr>
          <a:xfrm>
            <a:off x="683568" y="1916832"/>
            <a:ext cx="7908354" cy="3690565"/>
          </a:xfrm>
          <a:prstGeom prst="rect">
            <a:avLst/>
          </a:prstGeom>
          <a:noFill/>
          <a:ln>
            <a:noFill/>
          </a:ln>
        </p:spPr>
      </p:pic>
      <p:sp>
        <p:nvSpPr>
          <p:cNvPr id="576" name="Shape 576"/>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77" name="Shape 577"/>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78" name="Shape 57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Shape 58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Mo Csömör2.jpg" id="584" name="Shape 584"/>
          <p:cNvPicPr preferRelativeResize="0"/>
          <p:nvPr>
            <p:ph idx="1" type="body"/>
          </p:nvPr>
        </p:nvPicPr>
        <p:blipFill rotWithShape="1">
          <a:blip r:embed="rId3">
            <a:alphaModFix/>
          </a:blip>
          <a:srcRect b="0" l="0" r="0" t="0"/>
          <a:stretch/>
        </p:blipFill>
        <p:spPr>
          <a:xfrm>
            <a:off x="395536" y="620688"/>
            <a:ext cx="8320760" cy="5504681"/>
          </a:xfrm>
          <a:prstGeom prst="rect">
            <a:avLst/>
          </a:prstGeom>
          <a:noFill/>
          <a:ln>
            <a:noFill/>
          </a:ln>
        </p:spPr>
      </p:pic>
      <p:sp>
        <p:nvSpPr>
          <p:cNvPr id="585" name="Shape 58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86" name="Shape 58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87" name="Shape 58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30" name="Shape 13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31" name="Shape 13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Nyomvonal piros.jpg" id="132" name="Shape 132"/>
          <p:cNvPicPr preferRelativeResize="0"/>
          <p:nvPr/>
        </p:nvPicPr>
        <p:blipFill rotWithShape="1">
          <a:blip r:embed="rId3">
            <a:alphaModFix/>
          </a:blip>
          <a:srcRect b="0" l="0" r="0" t="0"/>
          <a:stretch/>
        </p:blipFill>
        <p:spPr>
          <a:xfrm>
            <a:off x="827584" y="620688"/>
            <a:ext cx="7553050" cy="556927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descr="MO Csömör.jpg" id="593" name="Shape 593"/>
          <p:cNvPicPr preferRelativeResize="0"/>
          <p:nvPr>
            <p:ph idx="1" type="body"/>
          </p:nvPr>
        </p:nvPicPr>
        <p:blipFill rotWithShape="1">
          <a:blip r:embed="rId3">
            <a:alphaModFix/>
          </a:blip>
          <a:srcRect b="0" l="0" r="0" t="0"/>
          <a:stretch/>
        </p:blipFill>
        <p:spPr>
          <a:xfrm>
            <a:off x="539552" y="548680"/>
            <a:ext cx="8155896" cy="5433467"/>
          </a:xfrm>
          <a:prstGeom prst="rect">
            <a:avLst/>
          </a:prstGeom>
          <a:noFill/>
          <a:ln>
            <a:noFill/>
          </a:ln>
        </p:spPr>
      </p:pic>
      <p:sp>
        <p:nvSpPr>
          <p:cNvPr id="594" name="Shape 594"/>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595" name="Shape 595"/>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596" name="Shape 59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Shape 601"/>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602" name="Shape 602"/>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2008-ban elkezdték építeni az M0 körgyűrű csömöri szakaszát </a:t>
            </a:r>
          </a:p>
          <a:p>
            <a:pPr indent="-342900" lvl="0" marL="342900" marR="0" rtl="0" algn="l">
              <a:lnSpc>
                <a:spcPct val="80000"/>
              </a:lnSpc>
              <a:spcBef>
                <a:spcPts val="496"/>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2010-ben a helyiek pertársasága ( 80 lakóingatlan tulajdonosai ) beperelték az állami utat építtető Nemzeti Infrastruktúra Fejlesztő Zrt.-t és a Közlekedési Koordinációs Központot.  </a:t>
            </a:r>
          </a:p>
          <a:p>
            <a:pPr indent="-342900" lvl="0" marL="342900" marR="0" rtl="0" algn="l">
              <a:lnSpc>
                <a:spcPct val="80000"/>
              </a:lnSpc>
              <a:spcBef>
                <a:spcPts val="496"/>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A bíróság megállapította, hogy az út „szükségtelenül” zavarja a felpereseket.</a:t>
            </a:r>
          </a:p>
          <a:p>
            <a:pPr indent="-342900" lvl="0" marL="342900" marR="0" rtl="0" algn="l">
              <a:lnSpc>
                <a:spcPct val="80000"/>
              </a:lnSpc>
              <a:spcBef>
                <a:spcPts val="496"/>
              </a:spcBef>
              <a:spcAft>
                <a:spcPts val="0"/>
              </a:spcAft>
              <a:buClr>
                <a:schemeClr val="dk1"/>
              </a:buClr>
              <a:buSzPct val="99200"/>
              <a:buFont typeface="Arial"/>
              <a:buChar char="•"/>
            </a:pPr>
            <a:r>
              <a:rPr b="0" i="0" lang="hu-HU" sz="2480" u="none" cap="none" strike="noStrike">
                <a:solidFill>
                  <a:schemeClr val="dk1"/>
                </a:solidFill>
                <a:latin typeface="Calibri"/>
                <a:ea typeface="Calibri"/>
                <a:cs typeface="Calibri"/>
                <a:sym typeface="Calibri"/>
              </a:rPr>
              <a:t>Annak ellenére, hogy az utat a házaktól 200 méterre vezették és mellé erdősávot is telepítettek a tulajdonosoknak 4-6 millió Ft kártérítést ítéltek meg ingatlanonként attól függően, hogy ingatlanjaik hol helyezkednek el az úthoz viszonyítva. </a:t>
            </a:r>
          </a:p>
          <a:p>
            <a:pPr indent="-342900" lvl="0" marL="342900" marR="0" rtl="0" algn="l">
              <a:lnSpc>
                <a:spcPct val="80000"/>
              </a:lnSpc>
              <a:spcBef>
                <a:spcPts val="496"/>
              </a:spcBef>
              <a:buClr>
                <a:schemeClr val="dk1"/>
              </a:buClr>
              <a:buSzPct val="99200"/>
              <a:buFont typeface="Arial"/>
              <a:buNone/>
            </a:pPr>
            <a:r>
              <a:t/>
            </a:r>
            <a:endParaRPr b="0" i="0" sz="2480" u="none" cap="none" strike="noStrike">
              <a:solidFill>
                <a:schemeClr val="dk1"/>
              </a:solidFill>
              <a:latin typeface="Calibri"/>
              <a:ea typeface="Calibri"/>
              <a:cs typeface="Calibri"/>
              <a:sym typeface="Calibri"/>
            </a:endParaRPr>
          </a:p>
        </p:txBody>
      </p:sp>
      <p:sp>
        <p:nvSpPr>
          <p:cNvPr id="603" name="Shape 603"/>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604" name="Shape 604"/>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605" name="Shape 60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sp>
        <p:nvSpPr>
          <p:cNvPr id="610" name="Shape 610"/>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611" name="Shape 611"/>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 bíróság a 154 felperesnek összesen 350 452 100 forint kártérítést és 132 396 556 forint késedelmi kamatot ítélt meg</a:t>
            </a:r>
          </a:p>
          <a:p>
            <a:pPr indent="-342900" lvl="0" marL="342900" marR="0" rtl="0" algn="l">
              <a:spcBef>
                <a:spcPts val="64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Az ügyben már a Kúria is a csömöriek javára döntött, de tudomásom szerint a kártérítés kifizetése még nem történt meg</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612" name="Shape 612"/>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613" name="Shape 613"/>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614" name="Shape 61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Shape 61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620" name="Shape 620"/>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25000"/>
              <a:buFont typeface="Arial"/>
              <a:buNone/>
            </a:pPr>
            <a:r>
              <a:rPr b="0" i="0" lang="hu-HU" sz="3200" u="none" cap="none" strike="noStrike">
                <a:solidFill>
                  <a:schemeClr val="dk1"/>
                </a:solidFill>
                <a:latin typeface="Calibri"/>
                <a:ea typeface="Calibri"/>
                <a:cs typeface="Calibri"/>
                <a:sym typeface="Calibri"/>
              </a:rPr>
              <a:t>			Köszönöm a figyelmet! </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621" name="Shape 621"/>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622" name="Shape 622"/>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623" name="Shape 62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hu-HU" sz="4400" u="none" cap="none" strike="noStrike">
                <a:solidFill>
                  <a:schemeClr val="dk1"/>
                </a:solidFill>
                <a:latin typeface="Calibri"/>
                <a:ea typeface="Calibri"/>
                <a:cs typeface="Calibri"/>
                <a:sym typeface="Calibri"/>
              </a:rPr>
              <a:t>A Kálvária domb jellemzői</a:t>
            </a:r>
          </a:p>
        </p:txBody>
      </p:sp>
      <p:sp>
        <p:nvSpPr>
          <p:cNvPr id="138" name="Shape 138"/>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2000-es évek elején parcellázott terület</a:t>
            </a:r>
          </a:p>
          <a:p>
            <a:pPr indent="-342900" lvl="0" marL="342900" marR="0" rtl="0" algn="l">
              <a:spcBef>
                <a:spcPts val="64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 légifotó korábbi állapotot mutat, a domb területe 75%-ban beépült</a:t>
            </a:r>
          </a:p>
          <a:p>
            <a:pPr indent="-342900" lvl="0" marL="342900" marR="0" rtl="0" algn="l">
              <a:spcBef>
                <a:spcPts val="640"/>
              </a:spcBef>
              <a:spcAft>
                <a:spcPts val="0"/>
              </a:spcAft>
              <a:buClr>
                <a:schemeClr val="dk1"/>
              </a:buClr>
              <a:buSzPct val="100000"/>
              <a:buFont typeface="Arial"/>
              <a:buChar char="•"/>
            </a:pPr>
            <a:r>
              <a:rPr b="0" i="0" lang="hu-HU" sz="3200" u="none" cap="none" strike="noStrike">
                <a:solidFill>
                  <a:schemeClr val="dk1"/>
                </a:solidFill>
                <a:latin typeface="Calibri"/>
                <a:ea typeface="Calibri"/>
                <a:cs typeface="Calibri"/>
                <a:sym typeface="Calibri"/>
              </a:rPr>
              <a:t>A csúcsponttól északkeletre lévő ingatlanok Zsámbékra és a premontrei templom maradványaira néznek, a délnyugati tájolású ingatlanok pedig Natura 2000 védettségű külterületre</a:t>
            </a:r>
          </a:p>
          <a:p>
            <a:pPr indent="-342900" lvl="0" marL="34290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39" name="Shape 139"/>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40" name="Shape 140"/>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41" name="Shape 14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47" name="Shape 147"/>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48" name="Shape 148"/>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57.JPG" id="149" name="Shape 149"/>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pic>
        <p:nvPicPr>
          <p:cNvPr descr="IMG_6560.JPG" id="150" name="Shape 150"/>
          <p:cNvPicPr preferRelativeResize="0"/>
          <p:nvPr/>
        </p:nvPicPr>
        <p:blipFill rotWithShape="1">
          <a:blip r:embed="rId4">
            <a:alphaModFix/>
          </a:blip>
          <a:srcRect b="0" l="0" r="0" t="0"/>
          <a:stretch/>
        </p:blipFill>
        <p:spPr>
          <a:xfrm>
            <a:off x="508000" y="381000"/>
            <a:ext cx="8128000" cy="60003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idx="10" type="dt"/>
          </p:nvPr>
        </p:nvSpPr>
        <p:spPr>
          <a:xfrm>
            <a:off x="457200" y="6356350"/>
            <a:ext cx="2133600" cy="365125"/>
          </a:xfrm>
          <a:prstGeom prst="rect">
            <a:avLst/>
          </a:prstGeom>
          <a:noFill/>
          <a:ln>
            <a:noFill/>
          </a:ln>
        </p:spPr>
        <p:txBody>
          <a:bodyPr anchorCtr="0" anchor="ctr" bIns="45700" lIns="91425" rIns="91425" wrap="square" tIns="45700">
            <a:noAutofit/>
          </a:bodyPr>
          <a:lstStyle/>
          <a:p>
            <a:pPr indent="0" lvl="0" marL="0" marR="0" rtl="0" algn="l">
              <a:spcBef>
                <a:spcPts val="0"/>
              </a:spcBef>
              <a:buSzPct val="25000"/>
              <a:buNone/>
            </a:pPr>
            <a:r>
              <a:rPr b="0" i="0" lang="hu-HU" sz="1200" u="none" cap="none" strike="noStrike">
                <a:solidFill>
                  <a:srgbClr val="888888"/>
                </a:solidFill>
                <a:latin typeface="Calibri"/>
                <a:ea typeface="Calibri"/>
                <a:cs typeface="Calibri"/>
                <a:sym typeface="Calibri"/>
              </a:rPr>
              <a:t>2017.02.24.</a:t>
            </a:r>
          </a:p>
        </p:txBody>
      </p:sp>
      <p:sp>
        <p:nvSpPr>
          <p:cNvPr id="156" name="Shape 156"/>
          <p:cNvSpPr txBox="1"/>
          <p:nvPr>
            <p:ph idx="11" type="ftr"/>
          </p:nvPr>
        </p:nvSpPr>
        <p:spPr>
          <a:xfrm>
            <a:off x="3124200" y="6356350"/>
            <a:ext cx="2895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r>
              <a:rPr b="0" i="0" lang="hu-HU" sz="1200" u="none" cap="none" strike="noStrike">
                <a:solidFill>
                  <a:srgbClr val="888888"/>
                </a:solidFill>
                <a:latin typeface="Calibri"/>
                <a:ea typeface="Calibri"/>
                <a:cs typeface="Calibri"/>
                <a:sym typeface="Calibri"/>
              </a:rPr>
              <a:t>Koncz Gabriella </a:t>
            </a:r>
          </a:p>
        </p:txBody>
      </p:sp>
      <p:sp>
        <p:nvSpPr>
          <p:cNvPr id="157" name="Shape 15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hu-HU" sz="1200" u="none" cap="none" strike="noStrike">
                <a:solidFill>
                  <a:srgbClr val="888888"/>
                </a:solidFill>
                <a:latin typeface="Calibri"/>
                <a:ea typeface="Calibri"/>
                <a:cs typeface="Calibri"/>
                <a:sym typeface="Calibri"/>
              </a:rPr>
              <a:t>‹#›</a:t>
            </a:fld>
          </a:p>
        </p:txBody>
      </p:sp>
      <p:pic>
        <p:nvPicPr>
          <p:cNvPr descr="IMG_6561.JPG" id="158" name="Shape 158"/>
          <p:cNvPicPr preferRelativeResize="0"/>
          <p:nvPr/>
        </p:nvPicPr>
        <p:blipFill rotWithShape="1">
          <a:blip r:embed="rId3">
            <a:alphaModFix/>
          </a:blip>
          <a:srcRect b="0" l="0" r="0" t="0"/>
          <a:stretch/>
        </p:blipFill>
        <p:spPr>
          <a:xfrm>
            <a:off x="508000" y="381000"/>
            <a:ext cx="8128000" cy="609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